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85" r:id="rId2"/>
  </p:sldMasterIdLst>
  <p:notesMasterIdLst>
    <p:notesMasterId r:id="rId22"/>
  </p:notesMasterIdLst>
  <p:sldIdLst>
    <p:sldId id="2226" r:id="rId3"/>
    <p:sldId id="2330" r:id="rId4"/>
    <p:sldId id="2319" r:id="rId5"/>
    <p:sldId id="2323" r:id="rId6"/>
    <p:sldId id="2387" r:id="rId7"/>
    <p:sldId id="2354" r:id="rId8"/>
    <p:sldId id="2320" r:id="rId9"/>
    <p:sldId id="2337" r:id="rId10"/>
    <p:sldId id="2331" r:id="rId11"/>
    <p:sldId id="2390" r:id="rId12"/>
    <p:sldId id="2389" r:id="rId13"/>
    <p:sldId id="2392" r:id="rId14"/>
    <p:sldId id="2393" r:id="rId15"/>
    <p:sldId id="2394" r:id="rId16"/>
    <p:sldId id="2386" r:id="rId17"/>
    <p:sldId id="2347" r:id="rId18"/>
    <p:sldId id="2345" r:id="rId19"/>
    <p:sldId id="2317" r:id="rId20"/>
    <p:sldId id="2383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3083" autoAdjust="0"/>
  </p:normalViewPr>
  <p:slideViewPr>
    <p:cSldViewPr snapToGrid="0" snapToObjects="1">
      <p:cViewPr>
        <p:scale>
          <a:sx n="50" d="100"/>
          <a:sy n="50" d="100"/>
        </p:scale>
        <p:origin x="132" y="216"/>
      </p:cViewPr>
      <p:guideLst>
        <p:guide pos="7726"/>
        <p:guide orient="horz" pos="4320"/>
        <p:guide pos="14230"/>
        <p:guide orient="horz" pos="2088"/>
      </p:guideLst>
    </p:cSldViewPr>
  </p:slideViewPr>
  <p:outlineViewPr>
    <p:cViewPr>
      <p:scale>
        <a:sx n="33" d="100"/>
        <a:sy n="33" d="100"/>
      </p:scale>
      <p:origin x="0" y="-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-2528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6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4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7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549429" y="0"/>
            <a:ext cx="10811486" cy="13716000"/>
          </a:xfrm>
          <a:custGeom>
            <a:avLst/>
            <a:gdLst>
              <a:gd name="connsiteX0" fmla="*/ 0 w 4225047"/>
              <a:gd name="connsiteY0" fmla="*/ 0 h 6858000"/>
              <a:gd name="connsiteX1" fmla="*/ 4225047 w 4225047"/>
              <a:gd name="connsiteY1" fmla="*/ 0 h 6858000"/>
              <a:gd name="connsiteX2" fmla="*/ 4225047 w 4225047"/>
              <a:gd name="connsiteY2" fmla="*/ 6858000 h 6858000"/>
              <a:gd name="connsiteX3" fmla="*/ 0 w 42250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047" h="6858000">
                <a:moveTo>
                  <a:pt x="0" y="0"/>
                </a:moveTo>
                <a:lnTo>
                  <a:pt x="4225047" y="0"/>
                </a:lnTo>
                <a:lnTo>
                  <a:pt x="422504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2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8324" y="4046218"/>
            <a:ext cx="13003953" cy="7840980"/>
          </a:xfrm>
          <a:custGeom>
            <a:avLst/>
            <a:gdLst>
              <a:gd name="connsiteX0" fmla="*/ 0 w 6503670"/>
              <a:gd name="connsiteY0" fmla="*/ 0 h 3920490"/>
              <a:gd name="connsiteX1" fmla="*/ 6503670 w 6503670"/>
              <a:gd name="connsiteY1" fmla="*/ 0 h 3920490"/>
              <a:gd name="connsiteX2" fmla="*/ 6503670 w 6503670"/>
              <a:gd name="connsiteY2" fmla="*/ 3920490 h 3920490"/>
              <a:gd name="connsiteX3" fmla="*/ 0 w 6503670"/>
              <a:gd name="connsiteY3" fmla="*/ 3920490 h 392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3670" h="3920490">
                <a:moveTo>
                  <a:pt x="0" y="0"/>
                </a:moveTo>
                <a:lnTo>
                  <a:pt x="6503670" y="0"/>
                </a:lnTo>
                <a:lnTo>
                  <a:pt x="6503670" y="3920490"/>
                </a:lnTo>
                <a:lnTo>
                  <a:pt x="0" y="3920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80961" y="1466675"/>
            <a:ext cx="11867589" cy="12249326"/>
          </a:xfrm>
          <a:custGeom>
            <a:avLst/>
            <a:gdLst>
              <a:gd name="connsiteX0" fmla="*/ 3004570 w 5935340"/>
              <a:gd name="connsiteY0" fmla="*/ 1 h 6124663"/>
              <a:gd name="connsiteX1" fmla="*/ 3587267 w 5935340"/>
              <a:gd name="connsiteY1" fmla="*/ 64142 h 6124663"/>
              <a:gd name="connsiteX2" fmla="*/ 4163036 w 5935340"/>
              <a:gd name="connsiteY2" fmla="*/ 234260 h 6124663"/>
              <a:gd name="connsiteX3" fmla="*/ 4648556 w 5935340"/>
              <a:gd name="connsiteY3" fmla="*/ 675180 h 6124663"/>
              <a:gd name="connsiteX4" fmla="*/ 4648556 w 5935340"/>
              <a:gd name="connsiteY4" fmla="*/ 1060551 h 6124663"/>
              <a:gd name="connsiteX5" fmla="*/ 4733598 w 5935340"/>
              <a:gd name="connsiteY5" fmla="*/ 1346107 h 6124663"/>
              <a:gd name="connsiteX6" fmla="*/ 4743577 w 5935340"/>
              <a:gd name="connsiteY6" fmla="*/ 1756649 h 6124663"/>
              <a:gd name="connsiteX7" fmla="*/ 4658535 w 5935340"/>
              <a:gd name="connsiteY7" fmla="*/ 2027016 h 6124663"/>
              <a:gd name="connsiteX8" fmla="*/ 4853785 w 5935340"/>
              <a:gd name="connsiteY8" fmla="*/ 2412387 h 6124663"/>
              <a:gd name="connsiteX9" fmla="*/ 4948806 w 5935340"/>
              <a:gd name="connsiteY9" fmla="*/ 2617658 h 6124663"/>
              <a:gd name="connsiteX10" fmla="*/ 4683701 w 5935340"/>
              <a:gd name="connsiteY10" fmla="*/ 2783003 h 6124663"/>
              <a:gd name="connsiteX11" fmla="*/ 4668515 w 5935340"/>
              <a:gd name="connsiteY11" fmla="*/ 2903214 h 6124663"/>
              <a:gd name="connsiteX12" fmla="*/ 4618618 w 5935340"/>
              <a:gd name="connsiteY12" fmla="*/ 3008237 h 6124663"/>
              <a:gd name="connsiteX13" fmla="*/ 4623391 w 5935340"/>
              <a:gd name="connsiteY13" fmla="*/ 3138430 h 6124663"/>
              <a:gd name="connsiteX14" fmla="*/ 4543555 w 5935340"/>
              <a:gd name="connsiteY14" fmla="*/ 3268622 h 6124663"/>
              <a:gd name="connsiteX15" fmla="*/ 4528369 w 5935340"/>
              <a:gd name="connsiteY15" fmla="*/ 3594105 h 6124663"/>
              <a:gd name="connsiteX16" fmla="*/ 3847599 w 5935340"/>
              <a:gd name="connsiteY16" fmla="*/ 3594105 h 6124663"/>
              <a:gd name="connsiteX17" fmla="*/ 3667536 w 5935340"/>
              <a:gd name="connsiteY17" fmla="*/ 3639238 h 6124663"/>
              <a:gd name="connsiteX18" fmla="*/ 3622412 w 5935340"/>
              <a:gd name="connsiteY18" fmla="*/ 3789394 h 6124663"/>
              <a:gd name="connsiteX19" fmla="*/ 3782516 w 5935340"/>
              <a:gd name="connsiteY19" fmla="*/ 3924795 h 6124663"/>
              <a:gd name="connsiteX20" fmla="*/ 5019096 w 5935340"/>
              <a:gd name="connsiteY20" fmla="*/ 4045006 h 6124663"/>
              <a:gd name="connsiteX21" fmla="*/ 5800094 w 5935340"/>
              <a:gd name="connsiteY21" fmla="*/ 4760633 h 6124663"/>
              <a:gd name="connsiteX22" fmla="*/ 5920280 w 5935340"/>
              <a:gd name="connsiteY22" fmla="*/ 5937143 h 6124663"/>
              <a:gd name="connsiteX23" fmla="*/ 5934606 w 5935340"/>
              <a:gd name="connsiteY23" fmla="*/ 6105209 h 6124663"/>
              <a:gd name="connsiteX24" fmla="*/ 5935340 w 5935340"/>
              <a:gd name="connsiteY24" fmla="*/ 6124663 h 6124663"/>
              <a:gd name="connsiteX25" fmla="*/ 0 w 5935340"/>
              <a:gd name="connsiteY25" fmla="*/ 6124663 h 6124663"/>
              <a:gd name="connsiteX26" fmla="*/ 264 w 5935340"/>
              <a:gd name="connsiteY26" fmla="*/ 6091258 h 6124663"/>
              <a:gd name="connsiteX27" fmla="*/ 33294 w 5935340"/>
              <a:gd name="connsiteY27" fmla="*/ 5636831 h 6124663"/>
              <a:gd name="connsiteX28" fmla="*/ 639001 w 5935340"/>
              <a:gd name="connsiteY28" fmla="*/ 4965904 h 6124663"/>
              <a:gd name="connsiteX29" fmla="*/ 1415226 w 5935340"/>
              <a:gd name="connsiteY29" fmla="*/ 4314939 h 6124663"/>
              <a:gd name="connsiteX30" fmla="*/ 2121161 w 5935340"/>
              <a:gd name="connsiteY30" fmla="*/ 3599312 h 6124663"/>
              <a:gd name="connsiteX31" fmla="*/ 2145892 w 5935340"/>
              <a:gd name="connsiteY31" fmla="*/ 3098504 h 6124663"/>
              <a:gd name="connsiteX32" fmla="*/ 1950643 w 5935340"/>
              <a:gd name="connsiteY32" fmla="*/ 3058578 h 6124663"/>
              <a:gd name="connsiteX33" fmla="*/ 1540185 w 5935340"/>
              <a:gd name="connsiteY33" fmla="*/ 2798192 h 6124663"/>
              <a:gd name="connsiteX34" fmla="*/ 1445164 w 5935340"/>
              <a:gd name="connsiteY34" fmla="*/ 2397632 h 6124663"/>
              <a:gd name="connsiteX35" fmla="*/ 1244708 w 5935340"/>
              <a:gd name="connsiteY35" fmla="*/ 2427576 h 6124663"/>
              <a:gd name="connsiteX36" fmla="*/ 1054665 w 5935340"/>
              <a:gd name="connsiteY36" fmla="*/ 2207116 h 6124663"/>
              <a:gd name="connsiteX37" fmla="*/ 844230 w 5935340"/>
              <a:gd name="connsiteY37" fmla="*/ 1716289 h 6124663"/>
              <a:gd name="connsiteX38" fmla="*/ 1059872 w 5935340"/>
              <a:gd name="connsiteY38" fmla="*/ 1180763 h 6124663"/>
              <a:gd name="connsiteX39" fmla="*/ 1119748 w 5935340"/>
              <a:gd name="connsiteY39" fmla="*/ 880451 h 6124663"/>
              <a:gd name="connsiteX40" fmla="*/ 1334956 w 5935340"/>
              <a:gd name="connsiteY40" fmla="*/ 559743 h 6124663"/>
              <a:gd name="connsiteX41" fmla="*/ 1855622 w 5935340"/>
              <a:gd name="connsiteY41" fmla="*/ 409587 h 6124663"/>
              <a:gd name="connsiteX42" fmla="*/ 2121161 w 5935340"/>
              <a:gd name="connsiteY42" fmla="*/ 414794 h 6124663"/>
              <a:gd name="connsiteX43" fmla="*/ 2471308 w 5935340"/>
              <a:gd name="connsiteY43" fmla="*/ 169164 h 6124663"/>
              <a:gd name="connsiteX44" fmla="*/ 2831869 w 5935340"/>
              <a:gd name="connsiteY44" fmla="*/ 19008 h 6124663"/>
              <a:gd name="connsiteX45" fmla="*/ 3004570 w 5935340"/>
              <a:gd name="connsiteY45" fmla="*/ 1 h 6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35340" h="6124663">
                <a:moveTo>
                  <a:pt x="3004570" y="1"/>
                </a:moveTo>
                <a:cubicBezTo>
                  <a:pt x="3212714" y="266"/>
                  <a:pt x="3497127" y="49170"/>
                  <a:pt x="3587267" y="64142"/>
                </a:cubicBezTo>
                <a:cubicBezTo>
                  <a:pt x="3707454" y="78897"/>
                  <a:pt x="4042849" y="194334"/>
                  <a:pt x="4163036" y="234260"/>
                </a:cubicBezTo>
                <a:cubicBezTo>
                  <a:pt x="4283223" y="269412"/>
                  <a:pt x="4608638" y="594895"/>
                  <a:pt x="4648556" y="675180"/>
                </a:cubicBezTo>
                <a:cubicBezTo>
                  <a:pt x="4693680" y="750258"/>
                  <a:pt x="4648556" y="1060551"/>
                  <a:pt x="4648556" y="1060551"/>
                </a:cubicBezTo>
                <a:cubicBezTo>
                  <a:pt x="4648556" y="1060551"/>
                  <a:pt x="4718846" y="1275803"/>
                  <a:pt x="4733598" y="1346107"/>
                </a:cubicBezTo>
                <a:cubicBezTo>
                  <a:pt x="4743577" y="1415978"/>
                  <a:pt x="4738805" y="1661174"/>
                  <a:pt x="4743577" y="1756649"/>
                </a:cubicBezTo>
                <a:cubicBezTo>
                  <a:pt x="4743577" y="1851690"/>
                  <a:pt x="4673721" y="1931976"/>
                  <a:pt x="4658535" y="2027016"/>
                </a:cubicBezTo>
                <a:cubicBezTo>
                  <a:pt x="4648556" y="2122057"/>
                  <a:pt x="4783929" y="2307365"/>
                  <a:pt x="4853785" y="2412387"/>
                </a:cubicBezTo>
                <a:cubicBezTo>
                  <a:pt x="4918868" y="2512636"/>
                  <a:pt x="4948806" y="2542580"/>
                  <a:pt x="4948806" y="2617658"/>
                </a:cubicBezTo>
                <a:cubicBezTo>
                  <a:pt x="4948806" y="2697944"/>
                  <a:pt x="4733598" y="2743077"/>
                  <a:pt x="4683701" y="2783003"/>
                </a:cubicBezTo>
                <a:cubicBezTo>
                  <a:pt x="4633804" y="2818155"/>
                  <a:pt x="4663742" y="2878044"/>
                  <a:pt x="4668515" y="2903214"/>
                </a:cubicBezTo>
                <a:cubicBezTo>
                  <a:pt x="4678494" y="2923177"/>
                  <a:pt x="4618618" y="3008237"/>
                  <a:pt x="4618618" y="3008237"/>
                </a:cubicBezTo>
                <a:cubicBezTo>
                  <a:pt x="4618618" y="3008237"/>
                  <a:pt x="4653763" y="3093730"/>
                  <a:pt x="4623391" y="3138430"/>
                </a:cubicBezTo>
                <a:cubicBezTo>
                  <a:pt x="4598659" y="3183563"/>
                  <a:pt x="4558741" y="3218715"/>
                  <a:pt x="4543555" y="3268622"/>
                </a:cubicBezTo>
                <a:cubicBezTo>
                  <a:pt x="4533576" y="3313756"/>
                  <a:pt x="4628597" y="3469119"/>
                  <a:pt x="4528369" y="3594105"/>
                </a:cubicBezTo>
                <a:cubicBezTo>
                  <a:pt x="4423368" y="3714316"/>
                  <a:pt x="3932641" y="3614068"/>
                  <a:pt x="3847599" y="3594105"/>
                </a:cubicBezTo>
                <a:cubicBezTo>
                  <a:pt x="3757351" y="3579349"/>
                  <a:pt x="3697474" y="3619275"/>
                  <a:pt x="3667536" y="3639238"/>
                </a:cubicBezTo>
                <a:cubicBezTo>
                  <a:pt x="3632391" y="3659201"/>
                  <a:pt x="3622412" y="3699561"/>
                  <a:pt x="3622412" y="3789394"/>
                </a:cubicBezTo>
                <a:cubicBezTo>
                  <a:pt x="3622412" y="3884435"/>
                  <a:pt x="3667536" y="3899624"/>
                  <a:pt x="3782516" y="3924795"/>
                </a:cubicBezTo>
                <a:cubicBezTo>
                  <a:pt x="3897930" y="3954739"/>
                  <a:pt x="4568287" y="4004646"/>
                  <a:pt x="5019096" y="4045006"/>
                </a:cubicBezTo>
                <a:cubicBezTo>
                  <a:pt x="5469471" y="4090139"/>
                  <a:pt x="5684680" y="4470303"/>
                  <a:pt x="5800094" y="4760633"/>
                </a:cubicBezTo>
                <a:cubicBezTo>
                  <a:pt x="5920280" y="5050963"/>
                  <a:pt x="5920280" y="5937143"/>
                  <a:pt x="5920280" y="5937143"/>
                </a:cubicBezTo>
                <a:cubicBezTo>
                  <a:pt x="5926517" y="5990359"/>
                  <a:pt x="5931195" y="6046939"/>
                  <a:pt x="5934606" y="6105209"/>
                </a:cubicBezTo>
                <a:lnTo>
                  <a:pt x="5935340" y="6124663"/>
                </a:lnTo>
                <a:lnTo>
                  <a:pt x="0" y="6124663"/>
                </a:lnTo>
                <a:lnTo>
                  <a:pt x="264" y="6091258"/>
                </a:lnTo>
                <a:cubicBezTo>
                  <a:pt x="3356" y="5907198"/>
                  <a:pt x="13335" y="5721890"/>
                  <a:pt x="33294" y="5636831"/>
                </a:cubicBezTo>
                <a:cubicBezTo>
                  <a:pt x="73645" y="5466278"/>
                  <a:pt x="443751" y="5100870"/>
                  <a:pt x="639001" y="4965904"/>
                </a:cubicBezTo>
                <a:cubicBezTo>
                  <a:pt x="829477" y="4835711"/>
                  <a:pt x="1179625" y="4495039"/>
                  <a:pt x="1415226" y="4314939"/>
                </a:cubicBezTo>
                <a:cubicBezTo>
                  <a:pt x="1655599" y="4130065"/>
                  <a:pt x="2086016" y="3704335"/>
                  <a:pt x="2121161" y="3599312"/>
                </a:cubicBezTo>
                <a:cubicBezTo>
                  <a:pt x="2151099" y="3494290"/>
                  <a:pt x="2145892" y="3108485"/>
                  <a:pt x="2145892" y="3098504"/>
                </a:cubicBezTo>
                <a:cubicBezTo>
                  <a:pt x="2141120" y="3083315"/>
                  <a:pt x="2076036" y="3043389"/>
                  <a:pt x="1950643" y="3058578"/>
                </a:cubicBezTo>
                <a:cubicBezTo>
                  <a:pt x="1830890" y="3068559"/>
                  <a:pt x="1630434" y="2918404"/>
                  <a:pt x="1540185" y="2798192"/>
                </a:cubicBezTo>
                <a:cubicBezTo>
                  <a:pt x="1450371" y="2677981"/>
                  <a:pt x="1445164" y="2397632"/>
                  <a:pt x="1445164" y="2397632"/>
                </a:cubicBezTo>
                <a:cubicBezTo>
                  <a:pt x="1405246" y="2472710"/>
                  <a:pt x="1285059" y="2477484"/>
                  <a:pt x="1244708" y="2427576"/>
                </a:cubicBezTo>
                <a:cubicBezTo>
                  <a:pt x="1209997" y="2377669"/>
                  <a:pt x="1170079" y="2307365"/>
                  <a:pt x="1054665" y="2207116"/>
                </a:cubicBezTo>
                <a:cubicBezTo>
                  <a:pt x="944458" y="2112076"/>
                  <a:pt x="879374" y="1916786"/>
                  <a:pt x="844230" y="1716289"/>
                </a:cubicBezTo>
                <a:cubicBezTo>
                  <a:pt x="809519" y="1511453"/>
                  <a:pt x="949664" y="1281011"/>
                  <a:pt x="1059872" y="1180763"/>
                </a:cubicBezTo>
                <a:cubicBezTo>
                  <a:pt x="1164873" y="1080514"/>
                  <a:pt x="1114975" y="1010644"/>
                  <a:pt x="1119748" y="880451"/>
                </a:cubicBezTo>
                <a:cubicBezTo>
                  <a:pt x="1119748" y="750258"/>
                  <a:pt x="1184831" y="679954"/>
                  <a:pt x="1334956" y="559743"/>
                </a:cubicBezTo>
                <a:cubicBezTo>
                  <a:pt x="1485082" y="439531"/>
                  <a:pt x="1755393" y="419568"/>
                  <a:pt x="1855622" y="409587"/>
                </a:cubicBezTo>
                <a:cubicBezTo>
                  <a:pt x="1955850" y="399605"/>
                  <a:pt x="2020933" y="459494"/>
                  <a:pt x="2121161" y="414794"/>
                </a:cubicBezTo>
                <a:cubicBezTo>
                  <a:pt x="2220955" y="369661"/>
                  <a:pt x="2331162" y="244242"/>
                  <a:pt x="2471308" y="169164"/>
                </a:cubicBezTo>
                <a:cubicBezTo>
                  <a:pt x="2611454" y="94086"/>
                  <a:pt x="2661785" y="74123"/>
                  <a:pt x="2831869" y="19008"/>
                </a:cubicBezTo>
                <a:cubicBezTo>
                  <a:pt x="2874282" y="5229"/>
                  <a:pt x="2935189" y="-87"/>
                  <a:pt x="300457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96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604667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3356922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48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777452" y="1289304"/>
            <a:ext cx="8099474" cy="11137392"/>
          </a:xfrm>
          <a:custGeom>
            <a:avLst/>
            <a:gdLst>
              <a:gd name="connsiteX0" fmla="*/ 0 w 4050792"/>
              <a:gd name="connsiteY0" fmla="*/ 0 h 5568696"/>
              <a:gd name="connsiteX1" fmla="*/ 4050792 w 4050792"/>
              <a:gd name="connsiteY1" fmla="*/ 0 h 5568696"/>
              <a:gd name="connsiteX2" fmla="*/ 4050792 w 4050792"/>
              <a:gd name="connsiteY2" fmla="*/ 5568696 h 5568696"/>
              <a:gd name="connsiteX3" fmla="*/ 0 w 4050792"/>
              <a:gd name="connsiteY3" fmla="*/ 5568696 h 556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792" h="5568696">
                <a:moveTo>
                  <a:pt x="0" y="0"/>
                </a:moveTo>
                <a:lnTo>
                  <a:pt x="4050792" y="0"/>
                </a:lnTo>
                <a:lnTo>
                  <a:pt x="4050792" y="5568696"/>
                </a:lnTo>
                <a:lnTo>
                  <a:pt x="0" y="55686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80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388781" y="1792942"/>
            <a:ext cx="7600092" cy="10130116"/>
          </a:xfrm>
          <a:custGeom>
            <a:avLst/>
            <a:gdLst>
              <a:gd name="connsiteX0" fmla="*/ 0 w 3801036"/>
              <a:gd name="connsiteY0" fmla="*/ 0 h 5065058"/>
              <a:gd name="connsiteX1" fmla="*/ 3801036 w 3801036"/>
              <a:gd name="connsiteY1" fmla="*/ 0 h 5065058"/>
              <a:gd name="connsiteX2" fmla="*/ 3801036 w 3801036"/>
              <a:gd name="connsiteY2" fmla="*/ 5065058 h 5065058"/>
              <a:gd name="connsiteX3" fmla="*/ 0 w 3801036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1036" h="5065058">
                <a:moveTo>
                  <a:pt x="0" y="0"/>
                </a:moveTo>
                <a:lnTo>
                  <a:pt x="3801036" y="0"/>
                </a:lnTo>
                <a:lnTo>
                  <a:pt x="3801036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8623808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5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549428" y="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5955172" y="4572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0549428" y="9144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63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466070" cy="13716000"/>
          </a:xfrm>
          <a:custGeom>
            <a:avLst/>
            <a:gdLst>
              <a:gd name="connsiteX0" fmla="*/ 0 w 9235440"/>
              <a:gd name="connsiteY0" fmla="*/ 0 h 6858000"/>
              <a:gd name="connsiteX1" fmla="*/ 9235440 w 9235440"/>
              <a:gd name="connsiteY1" fmla="*/ 0 h 6858000"/>
              <a:gd name="connsiteX2" fmla="*/ 9235440 w 9235440"/>
              <a:gd name="connsiteY2" fmla="*/ 6858000 h 6858000"/>
              <a:gd name="connsiteX3" fmla="*/ 0 w 9235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5440" h="6858000">
                <a:moveTo>
                  <a:pt x="0" y="0"/>
                </a:moveTo>
                <a:lnTo>
                  <a:pt x="9235440" y="0"/>
                </a:lnTo>
                <a:lnTo>
                  <a:pt x="92354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712428" cy="7658100"/>
          </a:xfrm>
          <a:custGeom>
            <a:avLst/>
            <a:gdLst>
              <a:gd name="connsiteX0" fmla="*/ 0 w 6858000"/>
              <a:gd name="connsiteY0" fmla="*/ 0 h 3829050"/>
              <a:gd name="connsiteX1" fmla="*/ 6858000 w 6858000"/>
              <a:gd name="connsiteY1" fmla="*/ 0 h 3829050"/>
              <a:gd name="connsiteX2" fmla="*/ 6858000 w 6858000"/>
              <a:gd name="connsiteY2" fmla="*/ 3829050 h 3829050"/>
              <a:gd name="connsiteX3" fmla="*/ 0 w 6858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829050">
                <a:moveTo>
                  <a:pt x="0" y="0"/>
                </a:moveTo>
                <a:lnTo>
                  <a:pt x="6858000" y="0"/>
                </a:lnTo>
                <a:lnTo>
                  <a:pt x="6858000" y="3829050"/>
                </a:lnTo>
                <a:lnTo>
                  <a:pt x="0" y="38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344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828322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6884864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237657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188825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87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07195" y="0"/>
            <a:ext cx="5552688" cy="556028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07196" y="6280337"/>
            <a:ext cx="8449423" cy="5589934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0221683" y="1591734"/>
            <a:ext cx="6449920" cy="3968548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74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787298" y="3550024"/>
            <a:ext cx="6614229" cy="6615952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1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671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198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135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5224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86524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290090" y="1372410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575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964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3" y="549276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3" y="3200401"/>
            <a:ext cx="21939885" cy="9051926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  <a:pPr defTabSz="2176729"/>
              <a:t>2021/9/9</a:t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  <a:pPr defTabSz="2176729"/>
              <a:t>‹#›</a:t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63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3796" y="549277"/>
            <a:ext cx="5484971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2" y="549277"/>
            <a:ext cx="16048620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  <a:pPr defTabSz="2176729"/>
              <a:t>2021/9/9</a:t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29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  <a:pPr defTabSz="2176729"/>
              <a:t>‹#›</a:t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17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80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79" r:id="rId2"/>
    <p:sldLayoutId id="2147483909" r:id="rId3"/>
    <p:sldLayoutId id="2147483903" r:id="rId4"/>
    <p:sldLayoutId id="2147483910" r:id="rId5"/>
    <p:sldLayoutId id="2147483911" r:id="rId6"/>
    <p:sldLayoutId id="2147483904" r:id="rId7"/>
    <p:sldLayoutId id="2147483912" r:id="rId8"/>
    <p:sldLayoutId id="2147483902" r:id="rId9"/>
    <p:sldLayoutId id="2147483897" r:id="rId10"/>
    <p:sldLayoutId id="2147483906" r:id="rId11"/>
    <p:sldLayoutId id="2147483907" r:id="rId12"/>
    <p:sldLayoutId id="2147483908" r:id="rId13"/>
    <p:sldLayoutId id="2147483918" r:id="rId14"/>
    <p:sldLayoutId id="2147483919" r:id="rId15"/>
    <p:sldLayoutId id="2147483921" r:id="rId16"/>
    <p:sldLayoutId id="2147483923" r:id="rId17"/>
    <p:sldLayoutId id="2147483925" r:id="rId18"/>
    <p:sldLayoutId id="2147483936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9" r:id="rId27"/>
    <p:sldLayoutId id="2147483970" r:id="rId28"/>
    <p:sldLayoutId id="2147483971" r:id="rId29"/>
    <p:sldLayoutId id="2147483972" r:id="rId30"/>
    <p:sldLayoutId id="2147483974" r:id="rId31"/>
    <p:sldLayoutId id="2147483975" r:id="rId32"/>
    <p:sldLayoutId id="2147483978" r:id="rId33"/>
    <p:sldLayoutId id="2147483979" r:id="rId34"/>
    <p:sldLayoutId id="2147483980" r:id="rId35"/>
    <p:sldLayoutId id="2147483981" r:id="rId36"/>
    <p:sldLayoutId id="2147483982" r:id="rId37"/>
    <p:sldLayoutId id="2147483983" r:id="rId38"/>
    <p:sldLayoutId id="2147483984" r:id="rId3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6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</p:sldLayoutIdLst>
  <p:txStyles>
    <p:titleStyle>
      <a:lvl1pPr algn="ctr" defTabSz="2176729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273" indent="-816273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8592" indent="-680228" algn="l" defTabSz="2176729" rtl="0" eaLnBrk="1" latinLnBrk="0" hangingPunct="1">
        <a:spcBef>
          <a:spcPct val="20000"/>
        </a:spcBef>
        <a:buFont typeface="Arial" panose="020B0604020202020204" pitchFamily="34" charset="0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0912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09276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7641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6005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4370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2735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1099" indent="-544182" algn="l" defTabSz="2176729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365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729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094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458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1823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188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8552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6917" algn="l" defTabSz="217672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47.100.63.226:8080/333_334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EDD6FE8-64CE-4C9E-BBEB-BD99252CA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r="6520"/>
          <a:stretch/>
        </p:blipFill>
        <p:spPr>
          <a:xfrm>
            <a:off x="12172829" y="-8677"/>
            <a:ext cx="12204821" cy="13716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CB6831-CEF8-4FAA-B8DF-EDE1CC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9"/>
          <a:stretch/>
        </p:blipFill>
        <p:spPr>
          <a:xfrm>
            <a:off x="-8684" y="0"/>
            <a:ext cx="12181513" cy="13716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7728" y="6956897"/>
            <a:ext cx="6408285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刘格伦 樊振宇 周子涵 </a:t>
            </a:r>
            <a:endParaRPr lang="en-US" altLang="zh-CN" sz="2400" dirty="0"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李世军 郑睿恺                                      </a:t>
            </a:r>
            <a:r>
              <a:rPr lang="en-US" altLang="zh-CN" sz="2400" dirty="0">
                <a:latin typeface="Lato Light" charset="0"/>
                <a:ea typeface="Lato Light" charset="0"/>
                <a:cs typeface="Lato Light" charset="0"/>
              </a:rPr>
              <a:t>333-334</a:t>
            </a:r>
            <a:endParaRPr lang="zh-CN" alt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程序设计综合实践项目汇报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73912" y="9199386"/>
            <a:ext cx="47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swald" charset="0"/>
              </a:rPr>
              <a:t>2021.9.10</a:t>
            </a:r>
            <a:endParaRPr lang="en-US" sz="2800" spc="1200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Oswa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1312" y="4636816"/>
            <a:ext cx="6641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基于红外热像传感器的</a:t>
            </a:r>
            <a:r>
              <a:rPr lang="en-US" altLang="zh-CN" sz="5400" spc="6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WebAPP</a:t>
            </a:r>
            <a:r>
              <a:rPr lang="zh-CN" altLang="en-US" sz="54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BA0E9F1-9F9F-4845-B3D6-C00C905E4086}"/>
              </a:ext>
            </a:extLst>
          </p:cNvPr>
          <p:cNvSpPr/>
          <p:nvPr/>
        </p:nvSpPr>
        <p:spPr>
          <a:xfrm>
            <a:off x="5790" y="1"/>
            <a:ext cx="24384000" cy="8095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36DB19-88D9-4D19-AAA3-D4D2FFAD6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65" y="0"/>
            <a:ext cx="24366070" cy="137059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1191D6-9DF3-4AC4-A370-F406E5057C18}"/>
              </a:ext>
            </a:extLst>
          </p:cNvPr>
          <p:cNvSpPr/>
          <p:nvPr/>
        </p:nvSpPr>
        <p:spPr>
          <a:xfrm>
            <a:off x="0" y="-15017"/>
            <a:ext cx="17878798" cy="13705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C76B8A-A9BD-4FBF-A3E9-36C19349EEC2}"/>
              </a:ext>
            </a:extLst>
          </p:cNvPr>
          <p:cNvSpPr/>
          <p:nvPr/>
        </p:nvSpPr>
        <p:spPr>
          <a:xfrm>
            <a:off x="22765870" y="564775"/>
            <a:ext cx="2205317" cy="1261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745F78-B364-4C1E-B24E-46A820664FAC}"/>
              </a:ext>
            </a:extLst>
          </p:cNvPr>
          <p:cNvSpPr/>
          <p:nvPr/>
        </p:nvSpPr>
        <p:spPr>
          <a:xfrm>
            <a:off x="17475033" y="4047565"/>
            <a:ext cx="5922849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9E7382-96CA-46E8-83C4-29573148DC82}"/>
              </a:ext>
            </a:extLst>
          </p:cNvPr>
          <p:cNvSpPr/>
          <p:nvPr/>
        </p:nvSpPr>
        <p:spPr>
          <a:xfrm>
            <a:off x="17608923" y="2451847"/>
            <a:ext cx="5513294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B42C39-0791-41C4-A790-190F90EF268E}"/>
              </a:ext>
            </a:extLst>
          </p:cNvPr>
          <p:cNvSpPr/>
          <p:nvPr/>
        </p:nvSpPr>
        <p:spPr>
          <a:xfrm>
            <a:off x="17382524" y="9341221"/>
            <a:ext cx="6015358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5780F2-2088-4B74-BC7C-4D99040B28B3}"/>
              </a:ext>
            </a:extLst>
          </p:cNvPr>
          <p:cNvSpPr/>
          <p:nvPr/>
        </p:nvSpPr>
        <p:spPr>
          <a:xfrm>
            <a:off x="17608923" y="10923492"/>
            <a:ext cx="5513294" cy="61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B5E6DEC-30D0-4F68-B671-6F306AE38589}"/>
              </a:ext>
            </a:extLst>
          </p:cNvPr>
          <p:cNvSpPr txBox="1"/>
          <p:nvPr/>
        </p:nvSpPr>
        <p:spPr>
          <a:xfrm>
            <a:off x="22913668" y="3837119"/>
            <a:ext cx="14306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altLang="zh-CN" sz="9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82C28C-A48F-4BF4-9106-9148B3676A22}"/>
              </a:ext>
            </a:extLst>
          </p:cNvPr>
          <p:cNvGrpSpPr/>
          <p:nvPr/>
        </p:nvGrpSpPr>
        <p:grpSpPr>
          <a:xfrm>
            <a:off x="1560199" y="917823"/>
            <a:ext cx="10628626" cy="3950069"/>
            <a:chOff x="1560199" y="917823"/>
            <a:chExt cx="10628626" cy="3950069"/>
          </a:xfrm>
        </p:grpSpPr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C6B11389-18AE-4296-90FC-E67C047F6A13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编写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，作为</a:t>
              </a:r>
              <a:r>
                <a:rPr lang="en-US" altLang="zh-CN" sz="2800" dirty="0"/>
                <a:t>web</a:t>
              </a:r>
              <a:r>
                <a:rPr lang="zh-CN" altLang="en-US" sz="2800" dirty="0"/>
                <a:t>前端最基本的框架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编写的同时也调用</a:t>
              </a:r>
              <a:r>
                <a:rPr lang="en-US" altLang="zh-CN" sz="2800" dirty="0" err="1"/>
                <a:t>css</a:t>
              </a:r>
              <a:r>
                <a:rPr lang="zh-CN" altLang="en-US" sz="2800" dirty="0"/>
                <a:t>对其进行美化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编写</a:t>
              </a:r>
              <a:r>
                <a:rPr lang="en-US" altLang="zh-CN" sz="2800" dirty="0"/>
                <a:t>JavaScript</a:t>
              </a:r>
              <a:r>
                <a:rPr lang="zh-CN" altLang="en-US" sz="2800" dirty="0"/>
                <a:t>中的函数以实现表单传递，发送请求等功能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能够适配不同终端显示需求</a:t>
              </a:r>
              <a:endParaRPr lang="en-US" altLang="zh-CN" sz="2800" dirty="0"/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2394F0BC-312B-4889-B270-253F94FAF6B5}"/>
                </a:ext>
              </a:extLst>
            </p:cNvPr>
            <p:cNvSpPr txBox="1"/>
            <p:nvPr/>
          </p:nvSpPr>
          <p:spPr>
            <a:xfrm>
              <a:off x="1560199" y="917823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主要需求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76DB866-BC2D-40B1-9D2C-E66540C181BA}"/>
              </a:ext>
            </a:extLst>
          </p:cNvPr>
          <p:cNvGrpSpPr/>
          <p:nvPr/>
        </p:nvGrpSpPr>
        <p:grpSpPr>
          <a:xfrm>
            <a:off x="1282772" y="6852957"/>
            <a:ext cx="7353891" cy="5990297"/>
            <a:chOff x="1545355" y="5356731"/>
            <a:chExt cx="7353891" cy="5990297"/>
          </a:xfrm>
        </p:grpSpPr>
        <p:grpSp>
          <p:nvGrpSpPr>
            <p:cNvPr id="18" name="Group 87">
              <a:extLst>
                <a:ext uri="{FF2B5EF4-FFF2-40B4-BE49-F238E27FC236}">
                  <a16:creationId xmlns:a16="http://schemas.microsoft.com/office/drawing/2014/main" id="{455E4A91-9D9D-4BAE-8A3A-93AA6F0923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45355" y="5356731"/>
              <a:ext cx="7353891" cy="5990297"/>
              <a:chOff x="4300539" y="1984376"/>
              <a:chExt cx="3589338" cy="2890838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77D1A32C-1C16-42F1-A47F-CDD92CF4C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E239ED8-A66C-4D5A-864A-235F8C754B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close/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9AEBAA2D-A021-4C29-B27B-9B0DB9BD2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6E99AC3D-33E9-43E6-A33A-0ECB0E322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6114" y="2147889"/>
                <a:ext cx="3278188" cy="1841500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E26753C-01F4-46A5-942E-0D3001B12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36CAB1FC-8B6A-4977-8B66-E7892A7E1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1DBF4105-6961-4FCE-A61F-7F9944500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6" name="Oval 12">
                <a:extLst>
                  <a:ext uri="{FF2B5EF4-FFF2-40B4-BE49-F238E27FC236}">
                    <a16:creationId xmlns:a16="http://schemas.microsoft.com/office/drawing/2014/main" id="{8B158859-F174-4E7C-8565-053348450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7" name="Oval 13">
                <a:extLst>
                  <a:ext uri="{FF2B5EF4-FFF2-40B4-BE49-F238E27FC236}">
                    <a16:creationId xmlns:a16="http://schemas.microsoft.com/office/drawing/2014/main" id="{5B961E68-AA5F-4473-9FE9-D93F48E53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CDA13B1-CC9F-4ADE-8CB6-D5F80691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29" name="Oval 15">
                <a:extLst>
                  <a:ext uri="{FF2B5EF4-FFF2-40B4-BE49-F238E27FC236}">
                    <a16:creationId xmlns:a16="http://schemas.microsoft.com/office/drawing/2014/main" id="{DEE5C042-21BF-4A87-9112-F25ED3931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AFE3453-4FA6-424D-83C3-A182C2EBD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29F8149E-112C-4DF4-8F1F-2E02AEE54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9" y="4154489"/>
                <a:ext cx="3578122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>
                  <a:latin typeface="Calibri Light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B1B9DF9-9F4A-4DCA-BFCD-FC1E20114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567"/>
            <a:stretch/>
          </p:blipFill>
          <p:spPr>
            <a:xfrm>
              <a:off x="1804611" y="5699051"/>
              <a:ext cx="6842940" cy="3854931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844BF8-7217-4195-BADB-2BCFBB7EC6F2}"/>
              </a:ext>
            </a:extLst>
          </p:cNvPr>
          <p:cNvGrpSpPr/>
          <p:nvPr/>
        </p:nvGrpSpPr>
        <p:grpSpPr>
          <a:xfrm>
            <a:off x="12445697" y="1385130"/>
            <a:ext cx="4044592" cy="6981427"/>
            <a:chOff x="9037714" y="4975224"/>
            <a:chExt cx="4044592" cy="698142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D77F1E0-0E39-469A-9C01-80CFDC6D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7714" y="4975224"/>
              <a:ext cx="4044592" cy="698142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53C93FA-30C0-4BB4-8F09-978B123E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40" y="5428343"/>
              <a:ext cx="2844024" cy="61551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FDBF7F1-CB83-437A-AA11-4FEF8D9F9949}"/>
              </a:ext>
            </a:extLst>
          </p:cNvPr>
          <p:cNvGrpSpPr/>
          <p:nvPr/>
        </p:nvGrpSpPr>
        <p:grpSpPr>
          <a:xfrm>
            <a:off x="9724829" y="8327651"/>
            <a:ext cx="6981427" cy="4044592"/>
            <a:chOff x="10111419" y="8631276"/>
            <a:chExt cx="6981427" cy="404459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EF09E1D-2CA8-446E-9588-35F8DF9D6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1579837" y="7162858"/>
              <a:ext cx="4044592" cy="698142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EC5ADC4-3B14-43E5-AF89-963EBA70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844" y="9263843"/>
              <a:ext cx="6099648" cy="28183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8DE9661-1280-462C-B2A0-F2A2C908D458}"/>
              </a:ext>
            </a:extLst>
          </p:cNvPr>
          <p:cNvGrpSpPr/>
          <p:nvPr/>
        </p:nvGrpSpPr>
        <p:grpSpPr>
          <a:xfrm>
            <a:off x="1569164" y="5547729"/>
            <a:ext cx="10628626" cy="6535392"/>
            <a:chOff x="1560199" y="917823"/>
            <a:chExt cx="10628626" cy="6535392"/>
          </a:xfrm>
        </p:grpSpPr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E0169F49-E43F-46D3-BDD5-BF11E668D249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最开始编写时由于经验不足使用了固定像素的方式布局页面。</a:t>
              </a:r>
            </a:p>
            <a:p>
              <a:endParaRPr lang="en-US" altLang="zh-CN" sz="2800" dirty="0"/>
            </a:p>
            <a:p>
              <a:r>
                <a:rPr lang="zh-CN" altLang="en-US" sz="2800" dirty="0"/>
                <a:t>在常见</a:t>
              </a:r>
              <a:r>
                <a:rPr lang="en-US" altLang="zh-CN" sz="2800" dirty="0"/>
                <a:t>PC</a:t>
              </a:r>
              <a:r>
                <a:rPr lang="zh-CN" altLang="en-US" sz="2800" dirty="0"/>
                <a:t>端可以正常展现画面，但是在其他移动设备上页面效果非常僵化，页面布局混乱</a:t>
              </a:r>
              <a:endParaRPr lang="en-US" altLang="zh-CN" sz="2800" dirty="0"/>
            </a:p>
            <a:p>
              <a:endParaRPr lang="zh-CN" altLang="en-US" sz="2800" dirty="0"/>
            </a:p>
            <a:p>
              <a:r>
                <a:rPr lang="zh-CN" altLang="en-US" sz="2800" dirty="0"/>
                <a:t>最终方案：进行整个页面的重新设计，设定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网页布局，分配好容器，元素大小使用容器相对值进行设定</a:t>
              </a:r>
              <a:endParaRPr lang="en-US" altLang="zh-CN" sz="2800" dirty="0"/>
            </a:p>
            <a:p>
              <a:endParaRPr lang="zh-CN" altLang="en-US" sz="2800" dirty="0"/>
            </a:p>
            <a:p>
              <a:r>
                <a:rPr lang="zh-CN" altLang="en-US" sz="2800" dirty="0"/>
                <a:t>使得</a:t>
              </a:r>
              <a:r>
                <a:rPr lang="en-US" altLang="zh-CN" sz="2800" dirty="0"/>
                <a:t>Web</a:t>
              </a:r>
              <a:r>
                <a:rPr lang="zh-CN" altLang="en-US" sz="2800" dirty="0"/>
                <a:t>适配了</a:t>
              </a:r>
              <a:r>
                <a:rPr lang="en-US" altLang="zh-CN" sz="2800" dirty="0"/>
                <a:t>PC</a:t>
              </a:r>
              <a:r>
                <a:rPr lang="zh-CN" altLang="en-US" sz="2800" dirty="0"/>
                <a:t>端、移动端，在不同的设备上使用也能获得较为良好的使用体验，真正实现了多端访问的需求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en-US" altLang="zh-CN" sz="2800" dirty="0" err="1"/>
                <a:t>css</a:t>
              </a:r>
              <a:r>
                <a:rPr lang="zh-CN" altLang="en-US" sz="2800" dirty="0"/>
                <a:t>也针对不同宽度进行重写</a:t>
              </a:r>
            </a:p>
            <a:p>
              <a:endParaRPr lang="en-US" altLang="zh-CN" sz="2800" dirty="0"/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E8EE0EB4-A15A-42CB-8505-90B39BE12FA3}"/>
                </a:ext>
              </a:extLst>
            </p:cNvPr>
            <p:cNvSpPr txBox="1"/>
            <p:nvPr/>
          </p:nvSpPr>
          <p:spPr>
            <a:xfrm>
              <a:off x="1560199" y="917823"/>
              <a:ext cx="3098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html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与</a:t>
              </a:r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css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D1564F6-A7E4-4A04-AE12-63E5A03BD3F4}"/>
              </a:ext>
            </a:extLst>
          </p:cNvPr>
          <p:cNvGrpSpPr/>
          <p:nvPr/>
        </p:nvGrpSpPr>
        <p:grpSpPr>
          <a:xfrm>
            <a:off x="1712599" y="1070223"/>
            <a:ext cx="10628626" cy="2226521"/>
            <a:chOff x="1560199" y="917823"/>
            <a:chExt cx="10628626" cy="2226521"/>
          </a:xfrm>
        </p:grpSpPr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8683285F-6065-4024-A9BD-A822546E540B}"/>
                </a:ext>
              </a:extLst>
            </p:cNvPr>
            <p:cNvSpPr txBox="1"/>
            <p:nvPr/>
          </p:nvSpPr>
          <p:spPr>
            <a:xfrm>
              <a:off x="1560199" y="1759349"/>
              <a:ext cx="10628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主要使用</a:t>
              </a:r>
              <a:r>
                <a:rPr lang="en-US" altLang="zh-CN" sz="2800" dirty="0"/>
                <a:t>ajax</a:t>
              </a:r>
              <a:r>
                <a:rPr lang="zh-CN" altLang="en-US" sz="2800" dirty="0"/>
                <a:t>的方式来传递表单数据及发送请求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en-US" altLang="zh-CN" sz="2800" dirty="0" err="1"/>
                <a:t>XMLhttpRequest</a:t>
              </a:r>
              <a:r>
                <a:rPr lang="zh-CN" altLang="en-US" sz="2800" dirty="0"/>
                <a:t>类型的调用</a:t>
              </a:r>
              <a:endParaRPr lang="en-US" altLang="zh-CN" sz="2800" dirty="0"/>
            </a:p>
          </p:txBody>
        </p: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6D939A31-B0ED-4C8B-B497-A8828E7308E9}"/>
                </a:ext>
              </a:extLst>
            </p:cNvPr>
            <p:cNvSpPr txBox="1"/>
            <p:nvPr/>
          </p:nvSpPr>
          <p:spPr>
            <a:xfrm>
              <a:off x="1560199" y="917823"/>
              <a:ext cx="3427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JavaScript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51" name="Rectangle 2">
            <a:extLst>
              <a:ext uri="{FF2B5EF4-FFF2-40B4-BE49-F238E27FC236}">
                <a16:creationId xmlns:a16="http://schemas.microsoft.com/office/drawing/2014/main" id="{C994812A-3520-42F8-9E95-C0905B10A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092" y="4253246"/>
            <a:ext cx="7676853" cy="74789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script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new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XMLHttpRequest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"data:image/png;base64,"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document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getElementById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"pic"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src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loadDoc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onreadystatechange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readyState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4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&amp;&amp; 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status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200)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this.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responseText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document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getElementById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"pic"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src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  <a:t>// console.log(String);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989FB1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}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"GET"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"CameraServlet"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xhttp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send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setInterval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loadDoc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200)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script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96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073E-6 1.66667E-6 L 4.80073E-6 -0.38009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16396" y="54379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樊振宇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6396" y="4793117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数据库管理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6396" y="6667501"/>
            <a:ext cx="11376170" cy="196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数据库的建立，</a:t>
            </a:r>
            <a:r>
              <a:rPr lang="en-US" altLang="zh-CN" sz="2800" spc="300" dirty="0">
                <a:latin typeface="Montserrat Light" charset="0"/>
              </a:rPr>
              <a:t>SQL</a:t>
            </a:r>
            <a:r>
              <a:rPr lang="zh-CN" altLang="en-US" sz="2800" spc="300" dirty="0">
                <a:latin typeface="Montserrat Light" charset="0"/>
              </a:rPr>
              <a:t>语句的编写</a:t>
            </a:r>
            <a:endParaRPr lang="en-US" altLang="zh-CN" sz="2800" spc="300" dirty="0"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远端服务器数据库环境的搭建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088" y="1091"/>
            <a:ext cx="4946852" cy="13314891"/>
          </a:xfrm>
        </p:spPr>
      </p:pic>
    </p:spTree>
    <p:extLst>
      <p:ext uri="{BB962C8B-B14F-4D97-AF65-F5344CB8AC3E}">
        <p14:creationId xmlns:p14="http://schemas.microsoft.com/office/powerpoint/2010/main" val="390905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2">
            <a:extLst>
              <a:ext uri="{FF2B5EF4-FFF2-40B4-BE49-F238E27FC236}">
                <a16:creationId xmlns:a16="http://schemas.microsoft.com/office/drawing/2014/main" id="{6837515E-E0DE-4001-A434-86D5F30AD4B9}"/>
              </a:ext>
            </a:extLst>
          </p:cNvPr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>
            <a:extLst>
              <a:ext uri="{FF2B5EF4-FFF2-40B4-BE49-F238E27FC236}">
                <a16:creationId xmlns:a16="http://schemas.microsoft.com/office/drawing/2014/main" id="{39479956-976D-436A-8BF7-F1E77C69D22E}"/>
              </a:ext>
            </a:extLst>
          </p:cNvPr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CB939865-67E1-4595-AE77-3B30DAE076BA}"/>
              </a:ext>
            </a:extLst>
          </p:cNvPr>
          <p:cNvSpPr txBox="1"/>
          <p:nvPr/>
        </p:nvSpPr>
        <p:spPr>
          <a:xfrm>
            <a:off x="4604473" y="7462122"/>
            <a:ext cx="701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int</a:t>
            </a:r>
            <a:endParaRPr lang="en-US" sz="20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5" name="TextBox 44">
            <a:extLst>
              <a:ext uri="{FF2B5EF4-FFF2-40B4-BE49-F238E27FC236}">
                <a16:creationId xmlns:a16="http://schemas.microsoft.com/office/drawing/2014/main" id="{EFB6A65F-209C-4C02-84E2-411AFD8D4D96}"/>
              </a:ext>
            </a:extLst>
          </p:cNvPr>
          <p:cNvSpPr txBox="1"/>
          <p:nvPr/>
        </p:nvSpPr>
        <p:spPr>
          <a:xfrm>
            <a:off x="2967892" y="8116288"/>
            <a:ext cx="397481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1800" spc="300" dirty="0">
                <a:latin typeface="Lato Light" charset="0"/>
                <a:ea typeface="Lato Light" charset="0"/>
                <a:cs typeface="Lato Light" charset="0"/>
              </a:rPr>
              <a:t>自增</a:t>
            </a:r>
            <a:endParaRPr lang="en-US" sz="18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B7BACBF9-D10E-40D4-BB4A-455F82843327}"/>
              </a:ext>
            </a:extLst>
          </p:cNvPr>
          <p:cNvSpPr txBox="1"/>
          <p:nvPr/>
        </p:nvSpPr>
        <p:spPr>
          <a:xfrm>
            <a:off x="4622517" y="5443046"/>
            <a:ext cx="665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id</a:t>
            </a:r>
            <a:endParaRPr lang="en-US" sz="40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158C351-E22C-4F1D-AD58-FF0E7DD96F7A}"/>
              </a:ext>
            </a:extLst>
          </p:cNvPr>
          <p:cNvGrpSpPr/>
          <p:nvPr/>
        </p:nvGrpSpPr>
        <p:grpSpPr>
          <a:xfrm>
            <a:off x="5260077" y="5431704"/>
            <a:ext cx="3974813" cy="3212172"/>
            <a:chOff x="8091632" y="5443046"/>
            <a:chExt cx="3974813" cy="3212172"/>
          </a:xfrm>
        </p:grpSpPr>
        <p:sp>
          <p:nvSpPr>
            <p:cNvPr id="8" name="Triangle 22">
              <a:extLst>
                <a:ext uri="{FF2B5EF4-FFF2-40B4-BE49-F238E27FC236}">
                  <a16:creationId xmlns:a16="http://schemas.microsoft.com/office/drawing/2014/main" id="{C58505BD-880A-4604-80A2-94D5E95EA77D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40">
              <a:extLst>
                <a:ext uri="{FF2B5EF4-FFF2-40B4-BE49-F238E27FC236}">
                  <a16:creationId xmlns:a16="http://schemas.microsoft.com/office/drawing/2014/main" id="{E83A0F01-A326-477B-889F-BF4C745D00AB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16BA80-5DFE-41E3-ACD4-7E165543A6CD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CBD92B91-B3EE-4897-B42D-D6ECA5A290BE}"/>
                </a:ext>
              </a:extLst>
            </p:cNvPr>
            <p:cNvSpPr txBox="1"/>
            <p:nvPr/>
          </p:nvSpPr>
          <p:spPr>
            <a:xfrm>
              <a:off x="9306230" y="5443046"/>
              <a:ext cx="1545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name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2F95A12-CF05-4312-AC70-DA19629880A5}"/>
              </a:ext>
            </a:extLst>
          </p:cNvPr>
          <p:cNvSpPr txBox="1"/>
          <p:nvPr/>
        </p:nvSpPr>
        <p:spPr>
          <a:xfrm>
            <a:off x="1752600" y="5443046"/>
            <a:ext cx="161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000000"/>
                </a:solidFill>
              </a:rPr>
              <a:t>Admin</a:t>
            </a:r>
          </a:p>
          <a:p>
            <a:pPr algn="r"/>
            <a:r>
              <a:rPr lang="zh-CN" altLang="en-US" dirty="0">
                <a:solidFill>
                  <a:srgbClr val="000000"/>
                </a:solidFill>
              </a:rPr>
              <a:t>表格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2AD1D77-EE75-4A5D-9097-96E5CB92CACB}"/>
              </a:ext>
            </a:extLst>
          </p:cNvPr>
          <p:cNvGrpSpPr/>
          <p:nvPr/>
        </p:nvGrpSpPr>
        <p:grpSpPr>
          <a:xfrm>
            <a:off x="7822742" y="5445500"/>
            <a:ext cx="3974813" cy="3212172"/>
            <a:chOff x="8091632" y="5443046"/>
            <a:chExt cx="3974813" cy="3212172"/>
          </a:xfrm>
        </p:grpSpPr>
        <p:sp>
          <p:nvSpPr>
            <p:cNvPr id="30" name="Triangle 22">
              <a:extLst>
                <a:ext uri="{FF2B5EF4-FFF2-40B4-BE49-F238E27FC236}">
                  <a16:creationId xmlns:a16="http://schemas.microsoft.com/office/drawing/2014/main" id="{93FDB5A2-58D8-4556-9C90-2E66DD523260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40">
              <a:extLst>
                <a:ext uri="{FF2B5EF4-FFF2-40B4-BE49-F238E27FC236}">
                  <a16:creationId xmlns:a16="http://schemas.microsoft.com/office/drawing/2014/main" id="{17CD4D0C-C69C-4E8C-892E-D24B1E823800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DF5033DF-99EF-4048-87AD-CFDDCDECD4BF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77958582-14F8-4832-AFB0-DDF869BF0A6E}"/>
                </a:ext>
              </a:extLst>
            </p:cNvPr>
            <p:cNvSpPr txBox="1"/>
            <p:nvPr/>
          </p:nvSpPr>
          <p:spPr>
            <a:xfrm>
              <a:off x="8980821" y="5443046"/>
              <a:ext cx="21964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account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806E59E-79D8-4BEB-AB22-B3BADF3851FE}"/>
              </a:ext>
            </a:extLst>
          </p:cNvPr>
          <p:cNvGrpSpPr/>
          <p:nvPr/>
        </p:nvGrpSpPr>
        <p:grpSpPr>
          <a:xfrm>
            <a:off x="10723829" y="5428904"/>
            <a:ext cx="3974813" cy="3212172"/>
            <a:chOff x="8091632" y="5443046"/>
            <a:chExt cx="3974813" cy="3212172"/>
          </a:xfrm>
        </p:grpSpPr>
        <p:sp>
          <p:nvSpPr>
            <p:cNvPr id="35" name="Triangle 22">
              <a:extLst>
                <a:ext uri="{FF2B5EF4-FFF2-40B4-BE49-F238E27FC236}">
                  <a16:creationId xmlns:a16="http://schemas.microsoft.com/office/drawing/2014/main" id="{7ACA9F4B-32FC-4E39-989E-A62CD14A9EC4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40">
              <a:extLst>
                <a:ext uri="{FF2B5EF4-FFF2-40B4-BE49-F238E27FC236}">
                  <a16:creationId xmlns:a16="http://schemas.microsoft.com/office/drawing/2014/main" id="{468379F4-E802-4AAF-9347-3A262EFCB05E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4ADB370A-A44F-434B-937A-3C147A3128FF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22090C4A-6322-48AD-B0DB-5212B41378A2}"/>
                </a:ext>
              </a:extLst>
            </p:cNvPr>
            <p:cNvSpPr txBox="1"/>
            <p:nvPr/>
          </p:nvSpPr>
          <p:spPr>
            <a:xfrm>
              <a:off x="8779646" y="5443046"/>
              <a:ext cx="2598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password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451338-23C5-4B4F-A97A-B978CA15D566}"/>
              </a:ext>
            </a:extLst>
          </p:cNvPr>
          <p:cNvGrpSpPr/>
          <p:nvPr/>
        </p:nvGrpSpPr>
        <p:grpSpPr>
          <a:xfrm>
            <a:off x="13709081" y="5445500"/>
            <a:ext cx="3974813" cy="3212172"/>
            <a:chOff x="8091632" y="5443046"/>
            <a:chExt cx="3974813" cy="3212172"/>
          </a:xfrm>
        </p:grpSpPr>
        <p:sp>
          <p:nvSpPr>
            <p:cNvPr id="40" name="Triangle 22">
              <a:extLst>
                <a:ext uri="{FF2B5EF4-FFF2-40B4-BE49-F238E27FC236}">
                  <a16:creationId xmlns:a16="http://schemas.microsoft.com/office/drawing/2014/main" id="{1AEAA131-2846-4C73-9683-434DDA8D146D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191D3D-68AC-4651-BD7B-F78573AAE01C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FFC67804-4B0F-4707-AE03-271D04AAB0B3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2424CA84-B4AF-406A-9B21-A0DCF601839B}"/>
                </a:ext>
              </a:extLst>
            </p:cNvPr>
            <p:cNvSpPr txBox="1"/>
            <p:nvPr/>
          </p:nvSpPr>
          <p:spPr>
            <a:xfrm>
              <a:off x="9649273" y="5443046"/>
              <a:ext cx="859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1C5D5DE-7B7A-47CE-BFBD-BB482F12DD63}"/>
              </a:ext>
            </a:extLst>
          </p:cNvPr>
          <p:cNvGrpSpPr/>
          <p:nvPr/>
        </p:nvGrpSpPr>
        <p:grpSpPr>
          <a:xfrm>
            <a:off x="16218182" y="5423650"/>
            <a:ext cx="3974813" cy="3212172"/>
            <a:chOff x="8091632" y="5443046"/>
            <a:chExt cx="3974813" cy="3212172"/>
          </a:xfrm>
        </p:grpSpPr>
        <p:sp>
          <p:nvSpPr>
            <p:cNvPr id="45" name="Triangle 22">
              <a:extLst>
                <a:ext uri="{FF2B5EF4-FFF2-40B4-BE49-F238E27FC236}">
                  <a16:creationId xmlns:a16="http://schemas.microsoft.com/office/drawing/2014/main" id="{F8FBEA14-911B-468F-9D1D-4D38F27BDEA8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B47D5BB5-93F6-4CE3-8CC3-245A7F7596F0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E14AB9CC-A5E3-483F-8AA8-BB6BD882C799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428D0BA1-14FC-499B-9AE3-F96B4EFA08E0}"/>
                </a:ext>
              </a:extLst>
            </p:cNvPr>
            <p:cNvSpPr txBox="1"/>
            <p:nvPr/>
          </p:nvSpPr>
          <p:spPr>
            <a:xfrm>
              <a:off x="9298215" y="5443046"/>
              <a:ext cx="15616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email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03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5" grpId="0"/>
      <p:bldP spid="16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">
            <a:extLst>
              <a:ext uri="{FF2B5EF4-FFF2-40B4-BE49-F238E27FC236}">
                <a16:creationId xmlns:a16="http://schemas.microsoft.com/office/drawing/2014/main" id="{4D24C543-5068-4ACC-806C-FD8091D5EF85}"/>
              </a:ext>
            </a:extLst>
          </p:cNvPr>
          <p:cNvCxnSpPr>
            <a:cxnSpLocks/>
          </p:cNvCxnSpPr>
          <p:nvPr/>
        </p:nvCxnSpPr>
        <p:spPr>
          <a:xfrm>
            <a:off x="-1759607" y="6877050"/>
            <a:ext cx="18132373" cy="40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6E68518-BBA3-4208-BAD9-C3CEE4F21342}"/>
              </a:ext>
            </a:extLst>
          </p:cNvPr>
          <p:cNvSpPr txBox="1"/>
          <p:nvPr/>
        </p:nvSpPr>
        <p:spPr>
          <a:xfrm>
            <a:off x="17758079" y="5980534"/>
            <a:ext cx="2376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err="1">
                <a:solidFill>
                  <a:srgbClr val="000000"/>
                </a:solidFill>
              </a:rPr>
              <a:t>PeopleList</a:t>
            </a:r>
            <a:endParaRPr lang="en-US" altLang="zh-CN" dirty="0">
              <a:solidFill>
                <a:srgbClr val="000000"/>
              </a:solidFill>
            </a:endParaRPr>
          </a:p>
          <a:p>
            <a:pPr algn="r"/>
            <a:r>
              <a:rPr lang="zh-CN" altLang="en-US" dirty="0">
                <a:solidFill>
                  <a:srgbClr val="000000"/>
                </a:solidFill>
              </a:rPr>
              <a:t>表格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2D531EE-2ADD-4DD2-B7AD-D7248B2CCD5B}"/>
              </a:ext>
            </a:extLst>
          </p:cNvPr>
          <p:cNvGrpSpPr/>
          <p:nvPr/>
        </p:nvGrpSpPr>
        <p:grpSpPr>
          <a:xfrm>
            <a:off x="-740673" y="5431704"/>
            <a:ext cx="3974813" cy="3212172"/>
            <a:chOff x="8091632" y="5443046"/>
            <a:chExt cx="3974813" cy="3212172"/>
          </a:xfrm>
        </p:grpSpPr>
        <p:sp>
          <p:nvSpPr>
            <p:cNvPr id="43" name="Triangle 22">
              <a:extLst>
                <a:ext uri="{FF2B5EF4-FFF2-40B4-BE49-F238E27FC236}">
                  <a16:creationId xmlns:a16="http://schemas.microsoft.com/office/drawing/2014/main" id="{FA057EEA-991B-433C-8F5D-94723C8352B1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0">
              <a:extLst>
                <a:ext uri="{FF2B5EF4-FFF2-40B4-BE49-F238E27FC236}">
                  <a16:creationId xmlns:a16="http://schemas.microsoft.com/office/drawing/2014/main" id="{1AF7D6D8-0830-4AC0-8BC0-4D55D53BEE5E}"/>
                </a:ext>
              </a:extLst>
            </p:cNvPr>
            <p:cNvSpPr txBox="1"/>
            <p:nvPr/>
          </p:nvSpPr>
          <p:spPr>
            <a:xfrm>
              <a:off x="9728208" y="7462122"/>
              <a:ext cx="701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int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CD88FC61-6090-4B66-8CB8-709527EBA846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CBC84C6E-BE59-4C9B-B040-2A66DCBD91C7}"/>
                </a:ext>
              </a:extLst>
            </p:cNvPr>
            <p:cNvSpPr txBox="1"/>
            <p:nvPr/>
          </p:nvSpPr>
          <p:spPr>
            <a:xfrm>
              <a:off x="9746255" y="5443046"/>
              <a:ext cx="6655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id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8BD06BE-13EE-4FBB-AEDD-5AA76204234F}"/>
              </a:ext>
            </a:extLst>
          </p:cNvPr>
          <p:cNvGrpSpPr/>
          <p:nvPr/>
        </p:nvGrpSpPr>
        <p:grpSpPr>
          <a:xfrm>
            <a:off x="1426770" y="5431704"/>
            <a:ext cx="3974813" cy="3212172"/>
            <a:chOff x="8091632" y="5443046"/>
            <a:chExt cx="3974813" cy="3212172"/>
          </a:xfrm>
        </p:grpSpPr>
        <p:sp>
          <p:nvSpPr>
            <p:cNvPr id="48" name="Triangle 22">
              <a:extLst>
                <a:ext uri="{FF2B5EF4-FFF2-40B4-BE49-F238E27FC236}">
                  <a16:creationId xmlns:a16="http://schemas.microsoft.com/office/drawing/2014/main" id="{20358DEC-FC28-4E9B-AA15-00A991655CF2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0">
              <a:extLst>
                <a:ext uri="{FF2B5EF4-FFF2-40B4-BE49-F238E27FC236}">
                  <a16:creationId xmlns:a16="http://schemas.microsoft.com/office/drawing/2014/main" id="{A33488C0-4A0F-408F-9FA0-06D2DA103C3A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7C1BF63E-ECB7-4239-9A98-B03D3591BDAD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3AC5B5C9-0314-4D5D-B6C6-749F3EF39A00}"/>
                </a:ext>
              </a:extLst>
            </p:cNvPr>
            <p:cNvSpPr txBox="1"/>
            <p:nvPr/>
          </p:nvSpPr>
          <p:spPr>
            <a:xfrm>
              <a:off x="8969599" y="5443046"/>
              <a:ext cx="22188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address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81FE8E1-9C32-4007-A865-BFD0A10CF9AE}"/>
              </a:ext>
            </a:extLst>
          </p:cNvPr>
          <p:cNvGrpSpPr/>
          <p:nvPr/>
        </p:nvGrpSpPr>
        <p:grpSpPr>
          <a:xfrm>
            <a:off x="3488427" y="5431704"/>
            <a:ext cx="3974813" cy="3212172"/>
            <a:chOff x="8091632" y="5443046"/>
            <a:chExt cx="3974813" cy="3212172"/>
          </a:xfrm>
        </p:grpSpPr>
        <p:sp>
          <p:nvSpPr>
            <p:cNvPr id="53" name="Triangle 22">
              <a:extLst>
                <a:ext uri="{FF2B5EF4-FFF2-40B4-BE49-F238E27FC236}">
                  <a16:creationId xmlns:a16="http://schemas.microsoft.com/office/drawing/2014/main" id="{5341D51E-2B6B-40C5-80CB-81E7FE752ADF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40">
              <a:extLst>
                <a:ext uri="{FF2B5EF4-FFF2-40B4-BE49-F238E27FC236}">
                  <a16:creationId xmlns:a16="http://schemas.microsoft.com/office/drawing/2014/main" id="{432EA106-1C71-4A08-991D-F65AFC161E6D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611FB965-94B0-460A-AA4C-8A92AAB9DCDA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4195B1D1-BF4D-41B2-8ABB-11E1FDAD4A0B}"/>
                </a:ext>
              </a:extLst>
            </p:cNvPr>
            <p:cNvSpPr txBox="1"/>
            <p:nvPr/>
          </p:nvSpPr>
          <p:spPr>
            <a:xfrm>
              <a:off x="9649273" y="5443046"/>
              <a:ext cx="859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tel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03268DF-DF83-4CC2-931D-E14783891713}"/>
              </a:ext>
            </a:extLst>
          </p:cNvPr>
          <p:cNvGrpSpPr/>
          <p:nvPr/>
        </p:nvGrpSpPr>
        <p:grpSpPr>
          <a:xfrm>
            <a:off x="5793477" y="5431704"/>
            <a:ext cx="3974813" cy="3212172"/>
            <a:chOff x="8091632" y="5443046"/>
            <a:chExt cx="3974813" cy="3212172"/>
          </a:xfrm>
        </p:grpSpPr>
        <p:sp>
          <p:nvSpPr>
            <p:cNvPr id="58" name="Triangle 22">
              <a:extLst>
                <a:ext uri="{FF2B5EF4-FFF2-40B4-BE49-F238E27FC236}">
                  <a16:creationId xmlns:a16="http://schemas.microsoft.com/office/drawing/2014/main" id="{D8EB5F1B-1232-4605-8AFE-BAFC74B061CB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BC86611F-54F8-4C06-9DAB-A82220A55E48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28462DC3-78DF-4A12-94C2-8D101F9F1FA0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62C466AC-8E3D-4836-87BE-3E1D03FC1515}"/>
                </a:ext>
              </a:extLst>
            </p:cNvPr>
            <p:cNvSpPr txBox="1"/>
            <p:nvPr/>
          </p:nvSpPr>
          <p:spPr>
            <a:xfrm>
              <a:off x="9221273" y="5443046"/>
              <a:ext cx="17155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idnum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6F4B6A1-C769-4DCD-9342-B4FCAFD44980}"/>
              </a:ext>
            </a:extLst>
          </p:cNvPr>
          <p:cNvGrpSpPr/>
          <p:nvPr/>
        </p:nvGrpSpPr>
        <p:grpSpPr>
          <a:xfrm>
            <a:off x="8422377" y="5431704"/>
            <a:ext cx="3974813" cy="3212172"/>
            <a:chOff x="8091632" y="5443046"/>
            <a:chExt cx="3974813" cy="3212172"/>
          </a:xfrm>
        </p:grpSpPr>
        <p:sp>
          <p:nvSpPr>
            <p:cNvPr id="63" name="Triangle 22">
              <a:extLst>
                <a:ext uri="{FF2B5EF4-FFF2-40B4-BE49-F238E27FC236}">
                  <a16:creationId xmlns:a16="http://schemas.microsoft.com/office/drawing/2014/main" id="{E91F4088-ACAB-49DD-84D2-05F6BBE1C5F7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98FA3C1C-A25E-43D5-8D94-6BAD12F0CC3C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B6D2B3B0-3C8F-4658-B1F5-201A5E626B69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2A1110A5-1143-4FB6-8541-AE41B6BAFB42}"/>
                </a:ext>
              </a:extLst>
            </p:cNvPr>
            <p:cNvSpPr txBox="1"/>
            <p:nvPr/>
          </p:nvSpPr>
          <p:spPr>
            <a:xfrm>
              <a:off x="9520231" y="5443046"/>
              <a:ext cx="11176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tem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535B3B-75FC-46B7-860A-2CAFA4603337}"/>
              </a:ext>
            </a:extLst>
          </p:cNvPr>
          <p:cNvGrpSpPr/>
          <p:nvPr/>
        </p:nvGrpSpPr>
        <p:grpSpPr>
          <a:xfrm>
            <a:off x="11432277" y="5431704"/>
            <a:ext cx="3974813" cy="3212172"/>
            <a:chOff x="8091632" y="5443046"/>
            <a:chExt cx="3974813" cy="3212172"/>
          </a:xfrm>
        </p:grpSpPr>
        <p:sp>
          <p:nvSpPr>
            <p:cNvPr id="68" name="Triangle 22">
              <a:extLst>
                <a:ext uri="{FF2B5EF4-FFF2-40B4-BE49-F238E27FC236}">
                  <a16:creationId xmlns:a16="http://schemas.microsoft.com/office/drawing/2014/main" id="{E3558E6E-EA8F-4B6A-8878-A98664840F73}"/>
                </a:ext>
              </a:extLst>
            </p:cNvPr>
            <p:cNvSpPr/>
            <p:nvPr/>
          </p:nvSpPr>
          <p:spPr>
            <a:xfrm rot="10800000">
              <a:off x="9910597" y="6561650"/>
              <a:ext cx="336885" cy="336885"/>
            </a:xfrm>
            <a:prstGeom prst="triangle">
              <a:avLst/>
            </a:prstGeom>
            <a:solidFill>
              <a:srgbClr val="0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49BD2F1A-D102-45E3-BC79-D3C63D34509E}"/>
                </a:ext>
              </a:extLst>
            </p:cNvPr>
            <p:cNvSpPr txBox="1"/>
            <p:nvPr/>
          </p:nvSpPr>
          <p:spPr>
            <a:xfrm>
              <a:off x="9319570" y="7462122"/>
              <a:ext cx="1518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varchar</a:t>
              </a:r>
              <a:endPara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CCF12F1F-7AD2-45D5-A2FE-E527CDA8C407}"/>
                </a:ext>
              </a:extLst>
            </p:cNvPr>
            <p:cNvSpPr txBox="1"/>
            <p:nvPr/>
          </p:nvSpPr>
          <p:spPr>
            <a:xfrm>
              <a:off x="8091632" y="8116288"/>
              <a:ext cx="3974813" cy="53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100"/>
                </a:lnSpc>
              </a:pPr>
              <a:endParaRPr lang="en-US" sz="1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71" name="TextBox 26">
              <a:extLst>
                <a:ext uri="{FF2B5EF4-FFF2-40B4-BE49-F238E27FC236}">
                  <a16:creationId xmlns:a16="http://schemas.microsoft.com/office/drawing/2014/main" id="{E1DFC4D4-D1C5-465C-86BD-C4F4641AC874}"/>
                </a:ext>
              </a:extLst>
            </p:cNvPr>
            <p:cNvSpPr txBox="1"/>
            <p:nvPr/>
          </p:nvSpPr>
          <p:spPr>
            <a:xfrm>
              <a:off x="9423251" y="5443046"/>
              <a:ext cx="1311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6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date</a:t>
              </a:r>
              <a:endParaRPr lang="en-US" sz="4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</p:grpSp>
      <p:sp>
        <p:nvSpPr>
          <p:cNvPr id="72" name="TextBox 44">
            <a:extLst>
              <a:ext uri="{FF2B5EF4-FFF2-40B4-BE49-F238E27FC236}">
                <a16:creationId xmlns:a16="http://schemas.microsoft.com/office/drawing/2014/main" id="{C9098902-6B24-4029-9B32-80C054C3ACCA}"/>
              </a:ext>
            </a:extLst>
          </p:cNvPr>
          <p:cNvSpPr txBox="1"/>
          <p:nvPr/>
        </p:nvSpPr>
        <p:spPr>
          <a:xfrm>
            <a:off x="-740674" y="8124984"/>
            <a:ext cx="397481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1800" spc="300" dirty="0">
                <a:latin typeface="Lato Light" charset="0"/>
                <a:ea typeface="Lato Light" charset="0"/>
                <a:cs typeface="Lato Light" charset="0"/>
              </a:rPr>
              <a:t>自增</a:t>
            </a:r>
            <a:endParaRPr lang="en-US" sz="1800" spc="3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87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0862F2C-F0E6-4AC3-810B-87325244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602410"/>
            <a:ext cx="17610911" cy="7971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public int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Insert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null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sql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"insert into people_list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address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tel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id_num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tem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 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?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96765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sql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setString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5F7E97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])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preparedStatement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executeUpdate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  <a:ea typeface="JetBrains Mono"/>
              </a:rPr>
              <a:t>SQLException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C969B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876D6"/>
                </a:solidFill>
                <a:effectLst/>
                <a:latin typeface="Arial Unicode MS"/>
                <a:ea typeface="JetBrains Mono"/>
              </a:rPr>
              <a:t>printStackTrace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994CC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03F5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AA0982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4320F2-CC9B-4DD1-AF0B-7B9E2749B16F}"/>
              </a:ext>
            </a:extLst>
          </p:cNvPr>
          <p:cNvSpPr txBox="1"/>
          <p:nvPr/>
        </p:nvSpPr>
        <p:spPr>
          <a:xfrm>
            <a:off x="971550" y="1331292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自主封装一些类和方法，方便后端调用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11B76F-8E8A-4797-9E63-DA31ACE94E8C}"/>
              </a:ext>
            </a:extLst>
          </p:cNvPr>
          <p:cNvSpPr txBox="1"/>
          <p:nvPr/>
        </p:nvSpPr>
        <p:spPr>
          <a:xfrm>
            <a:off x="971550" y="2142177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比如下面这一段代码演示了我们如何封装向</a:t>
            </a:r>
            <a:r>
              <a:rPr lang="en-US" altLang="zh-CN" dirty="0" err="1"/>
              <a:t>PeopleList</a:t>
            </a:r>
            <a:r>
              <a:rPr lang="zh-CN" altLang="en-US" dirty="0"/>
              <a:t>中插入数据的方法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5959039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李世军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983617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文档编写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英文文献的翻译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10" y="-19049"/>
            <a:ext cx="4550568" cy="13716000"/>
          </a:xfrm>
        </p:spPr>
      </p:pic>
    </p:spTree>
    <p:extLst>
      <p:ext uri="{BB962C8B-B14F-4D97-AF65-F5344CB8AC3E}">
        <p14:creationId xmlns:p14="http://schemas.microsoft.com/office/powerpoint/2010/main" val="135895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A65EAD6-FAAB-4F7E-B00C-6F0C623B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-1"/>
            <a:ext cx="12036425" cy="15647352"/>
          </a:xfrm>
          <a:prstGeom prst="rect">
            <a:avLst/>
          </a:prstGeom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2946"/>
            <a:ext cx="12188825" cy="6048107"/>
          </a:xfrm>
        </p:spPr>
      </p:pic>
      <p:sp>
        <p:nvSpPr>
          <p:cNvPr id="13" name="Rectangle 12"/>
          <p:cNvSpPr/>
          <p:nvPr/>
        </p:nvSpPr>
        <p:spPr>
          <a:xfrm>
            <a:off x="0" y="6858001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88369" y="1461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188823" y="6859462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5747" y="2389314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TEXT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57" y="3427375"/>
            <a:ext cx="5296104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78664847-AA73-4097-B5B7-832AEF81E6A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-4" y="0"/>
            <a:ext cx="12188827" cy="6858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teelfish" charset="0"/>
              <a:ea typeface="Steelfish" charset="0"/>
              <a:cs typeface="Steelfish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9418" y="6797113"/>
            <a:ext cx="55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相关文献的翻译</a:t>
            </a:r>
            <a:endParaRPr lang="en-US" sz="54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F628112-1CD3-4453-A54E-E71523D701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-29442" y="-1"/>
            <a:ext cx="24527742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35647" y="5194004"/>
            <a:ext cx="18997564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spc="45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LaTex</a:t>
            </a:r>
            <a:r>
              <a:rPr lang="zh-CN" altLang="en-US" sz="6000" spc="45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文档的撰写</a:t>
            </a:r>
            <a:endParaRPr lang="en-US" altLang="zh-CN" sz="6000" spc="45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1619" y="7628689"/>
            <a:ext cx="12975592" cy="194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前期环境配置花费了相当多的时间</a:t>
            </a:r>
            <a:endParaRPr lang="en-US" altLang="zh-CN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在多次尝试下才尝试出能打开老师模板的</a:t>
            </a:r>
            <a:r>
              <a:rPr lang="en-US" altLang="zh-CN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2020</a:t>
            </a: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版本</a:t>
            </a:r>
            <a:endParaRPr lang="en-US" altLang="zh-CN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之后不断删改添加一直写出了现在的版本</a:t>
            </a:r>
            <a:endParaRPr lang="en-US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12600" cy="13715999"/>
          </a:xfrm>
        </p:spPr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5399898"/>
            <a:ext cx="68142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最终成果</a:t>
            </a:r>
            <a:endParaRPr lang="en-US" altLang="zh-CN" sz="8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8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展示</a:t>
            </a:r>
            <a:endParaRPr lang="en-US" sz="8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Project</a:t>
            </a:r>
          </a:p>
          <a:p>
            <a:r>
              <a:rPr lang="en-US" altLang="zh-CN" sz="28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Final </a:t>
            </a:r>
            <a:r>
              <a:rPr lang="en-US" altLang="zh-CN" sz="2800" spc="12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Prentation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902" y="11477297"/>
            <a:ext cx="24377650" cy="2238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80" b="27880"/>
          <a:stretch>
            <a:fillRect/>
          </a:stretch>
        </p:blipFill>
        <p:spPr/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C5E28B74-79ED-4BBB-817B-D4C8A9819B8C}"/>
              </a:ext>
            </a:extLst>
          </p:cNvPr>
          <p:cNvSpPr txBox="1"/>
          <p:nvPr/>
        </p:nvSpPr>
        <p:spPr>
          <a:xfrm>
            <a:off x="4788817" y="9458235"/>
            <a:ext cx="1481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  <a:hlinkClick r:id="rId3"/>
              </a:rPr>
              <a:t>http://47.100.63.226:8080/333_334/</a:t>
            </a:r>
            <a:endParaRPr lang="en-US" sz="115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4B50EA-8C9A-49B7-85FE-291DA48E7CC0}"/>
              </a:ext>
            </a:extLst>
          </p:cNvPr>
          <p:cNvSpPr txBox="1"/>
          <p:nvPr/>
        </p:nvSpPr>
        <p:spPr>
          <a:xfrm>
            <a:off x="4788817" y="8353216"/>
            <a:ext cx="9239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0000"/>
                </a:solidFill>
              </a:rPr>
              <a:t>项目服务器公网</a:t>
            </a:r>
            <a:r>
              <a:rPr lang="en-US" altLang="zh-CN" sz="4400" dirty="0">
                <a:solidFill>
                  <a:srgbClr val="000000"/>
                </a:solidFill>
              </a:rPr>
              <a:t>IP</a:t>
            </a:r>
            <a:r>
              <a:rPr lang="zh-CN" altLang="en-US" sz="4400" dirty="0">
                <a:solidFill>
                  <a:srgbClr val="000000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8817B02-8BF2-422E-ABED-F78195E921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E16A9C-EB2E-4B35-9970-3A3227F35ACA}"/>
              </a:ext>
            </a:extLst>
          </p:cNvPr>
          <p:cNvGrpSpPr/>
          <p:nvPr/>
        </p:nvGrpSpPr>
        <p:grpSpPr>
          <a:xfrm>
            <a:off x="8231680" y="2900855"/>
            <a:ext cx="7914290" cy="7914290"/>
            <a:chOff x="8231680" y="2900855"/>
            <a:chExt cx="7914290" cy="7914290"/>
          </a:xfrm>
        </p:grpSpPr>
        <p:sp>
          <p:nvSpPr>
            <p:cNvPr id="11" name="Rectangle 10"/>
            <p:cNvSpPr/>
            <p:nvPr/>
          </p:nvSpPr>
          <p:spPr>
            <a:xfrm rot="16200000">
              <a:off x="8231680" y="2900855"/>
              <a:ext cx="7914290" cy="791429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74614" y="5050682"/>
              <a:ext cx="681423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spc="6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开发需求</a:t>
              </a:r>
              <a:endParaRPr lang="en-US" altLang="zh-CN" sz="96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endParaRPr>
            </a:p>
            <a:p>
              <a:pPr algn="ctr"/>
              <a:r>
                <a:rPr lang="zh-CN" altLang="en-US" sz="9600" spc="6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及目的</a:t>
              </a:r>
              <a:endParaRPr lang="en-US" sz="96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74613" y="3888766"/>
              <a:ext cx="6814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pc="1200" dirty="0">
                  <a:solidFill>
                    <a:schemeClr val="bg1"/>
                  </a:solidFill>
                  <a:latin typeface="Oswald" charset="0"/>
                  <a:ea typeface="Oswald" charset="0"/>
                  <a:cs typeface="Oswald" charset="0"/>
                </a:rPr>
                <a:t>WRITE HERE SOMETHING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61" y="517234"/>
            <a:ext cx="230133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人体表面的温度分布用彩色图像的形式输出到显示器或屏幕上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适用于人流量很大的公共场合的人群排查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在保证更高精度的同时，也提高了测温的效率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以</a:t>
            </a:r>
            <a:r>
              <a:rPr lang="en-US" altLang="zh-CN" sz="4400" spc="600" dirty="0" err="1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MLX90640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传感器和</a:t>
            </a:r>
            <a:r>
              <a:rPr lang="en-US" altLang="zh-CN" sz="4400" spc="600" dirty="0" err="1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ESP32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完成红外数据的采集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在</a:t>
            </a:r>
            <a:r>
              <a:rPr lang="en-US" altLang="zh-CN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Web</a:t>
            </a:r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端实时显示热成像与关键数据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同时可以对出入人员的信息进行登记与查询</a:t>
            </a:r>
            <a:endParaRPr lang="en-US" altLang="zh-CN" sz="4400" spc="600" dirty="0">
              <a:solidFill>
                <a:schemeClr val="tx2"/>
              </a:solidFill>
              <a:latin typeface="Oswald"/>
              <a:ea typeface="微软雅黑" panose="020B0503020204020204" pitchFamily="34" charset="-122"/>
              <a:cs typeface="Oswald" charset="0"/>
            </a:endParaRPr>
          </a:p>
          <a:p>
            <a:r>
              <a:rPr lang="zh-CN" altLang="en-US" sz="4400" spc="600" dirty="0">
                <a:solidFill>
                  <a:schemeClr val="tx2"/>
                </a:solidFill>
                <a:latin typeface="Oswald"/>
                <a:ea typeface="微软雅黑" panose="020B0503020204020204" pitchFamily="34" charset="-122"/>
                <a:cs typeface="Oswald" charset="0"/>
              </a:rPr>
              <a:t>适合放置于商场入口、公司大门等人流量多，对测温需求大的地点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" y="6408558"/>
            <a:ext cx="24370944" cy="7288717"/>
          </a:xfr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2437765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95527" y="7647831"/>
            <a:ext cx="15110395" cy="58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项目</a:t>
            </a:r>
            <a:r>
              <a:rPr lang="en-US" altLang="zh-CN" sz="2400" spc="300" dirty="0">
                <a:latin typeface="Lato Light" charset="0"/>
                <a:ea typeface="Lato Light" charset="0"/>
                <a:cs typeface="Lato Light" charset="0"/>
              </a:rPr>
              <a:t>git</a:t>
            </a: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地址：</a:t>
            </a:r>
            <a:r>
              <a:rPr lang="en-US" altLang="zh-CN" sz="2400" spc="300" dirty="0"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altLang="zh-CN" sz="2400" dirty="0" err="1"/>
              <a:t>github.com</a:t>
            </a:r>
            <a:r>
              <a:rPr lang="en-US" altLang="zh-CN" sz="2400" dirty="0"/>
              <a:t>/Caffrey-Liu/333-334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130" y="6424044"/>
            <a:ext cx="12975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具体开发流程</a:t>
            </a:r>
            <a:endParaRPr lang="en-US" sz="88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4850" y="59639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基于红外热像传感器的</a:t>
            </a:r>
            <a:r>
              <a:rPr lang="en-US" altLang="zh-CN" sz="1600" spc="12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WebAPP</a:t>
            </a:r>
            <a:r>
              <a:rPr lang="zh-CN" alt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开发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08986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19431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16527" y="108774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数据库管理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426972" y="1086932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文档撰写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" y="700847"/>
            <a:ext cx="24358699" cy="4457642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65621C-0748-4F75-9457-491AF6CD1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33" r="3541" b="10872"/>
          <a:stretch/>
        </p:blipFill>
        <p:spPr>
          <a:xfrm>
            <a:off x="2852364" y="8964058"/>
            <a:ext cx="1806905" cy="1910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FAAF21-8C09-4A8F-B31E-3FF8C073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20" y="9084423"/>
            <a:ext cx="1943371" cy="1848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DD2145-5E3A-453F-B749-3AD61F620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7856" y="8992895"/>
            <a:ext cx="1971950" cy="1743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BB56CD-7891-43C0-AF11-D139CB086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3801" y="9328649"/>
            <a:ext cx="1933845" cy="1514686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A23F8586-E008-456B-A5D1-E448E111C875}"/>
              </a:ext>
            </a:extLst>
          </p:cNvPr>
          <p:cNvSpPr txBox="1"/>
          <p:nvPr/>
        </p:nvSpPr>
        <p:spPr>
          <a:xfrm>
            <a:off x="10929876" y="1087446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sz="32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D4F3E-136E-4BE9-A4E4-F2B5E8965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90016" y="9128310"/>
            <a:ext cx="172426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郑睿恺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906673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260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ESP32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和红外传感器的数据采集方案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实现和改进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ESP32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的</a:t>
            </a: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WiFi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通信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实现二元和三元插值算法</a:t>
            </a:r>
          </a:p>
          <a:p>
            <a:pPr>
              <a:lnSpc>
                <a:spcPct val="150000"/>
              </a:lnSpc>
            </a:pPr>
            <a:r>
              <a:rPr lang="en-US" altLang="zh-CN" sz="2800" spc="300" dirty="0" err="1">
                <a:latin typeface="Montserrat Light" charset="0"/>
                <a:ea typeface="Montserrat Light" charset="0"/>
                <a:cs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文档的编写</a:t>
            </a:r>
            <a:endParaRPr lang="en-US" sz="28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09" y="0"/>
            <a:ext cx="4762500" cy="12770712"/>
          </a:xfrm>
        </p:spPr>
      </p:pic>
    </p:spTree>
    <p:extLst>
      <p:ext uri="{BB962C8B-B14F-4D97-AF65-F5344CB8AC3E}">
        <p14:creationId xmlns:p14="http://schemas.microsoft.com/office/powerpoint/2010/main" val="293563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82609CE-462A-4F38-A9D1-C04F646EC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15" r="26730"/>
          <a:stretch/>
        </p:blipFill>
        <p:spPr>
          <a:xfrm>
            <a:off x="12071350" y="0"/>
            <a:ext cx="12306300" cy="13716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C40C0B1-6237-4870-870D-43EBF7DB78DF}"/>
              </a:ext>
            </a:extLst>
          </p:cNvPr>
          <p:cNvSpPr/>
          <p:nvPr/>
        </p:nvSpPr>
        <p:spPr>
          <a:xfrm>
            <a:off x="12071350" y="0"/>
            <a:ext cx="1087755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5830" y="420172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硬件传输</a:t>
            </a:r>
            <a:endParaRPr lang="en-US" altLang="zh-CN" sz="9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81DBB2-6CBB-4F1F-A526-5D79B72364E5}"/>
              </a:ext>
            </a:extLst>
          </p:cNvPr>
          <p:cNvGrpSpPr/>
          <p:nvPr/>
        </p:nvGrpSpPr>
        <p:grpSpPr>
          <a:xfrm>
            <a:off x="1239524" y="2162149"/>
            <a:ext cx="10209526" cy="2162821"/>
            <a:chOff x="1239524" y="2162149"/>
            <a:chExt cx="10209526" cy="2162821"/>
          </a:xfrm>
        </p:grpSpPr>
        <p:sp>
          <p:nvSpPr>
            <p:cNvPr id="21" name="TextBox 20"/>
            <p:cNvSpPr txBox="1"/>
            <p:nvPr/>
          </p:nvSpPr>
          <p:spPr>
            <a:xfrm>
              <a:off x="1239524" y="2162149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硬件需求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9524" y="2939975"/>
              <a:ext cx="102095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实现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和红外传感器的数据采集方案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实现利用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模块将采集得到的温度数据发送到服务器 </a:t>
              </a:r>
              <a:endParaRPr lang="en-US" sz="2800" spc="3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2FB247-6E0B-441C-95D8-21D5C3594768}"/>
              </a:ext>
            </a:extLst>
          </p:cNvPr>
          <p:cNvGrpSpPr/>
          <p:nvPr/>
        </p:nvGrpSpPr>
        <p:grpSpPr>
          <a:xfrm>
            <a:off x="1239524" y="7555830"/>
            <a:ext cx="10628626" cy="4447336"/>
            <a:chOff x="1239524" y="7555830"/>
            <a:chExt cx="10628626" cy="4447336"/>
          </a:xfrm>
        </p:grpSpPr>
        <p:sp>
          <p:nvSpPr>
            <p:cNvPr id="23" name="TextBox 22"/>
            <p:cNvSpPr txBox="1"/>
            <p:nvPr/>
          </p:nvSpPr>
          <p:spPr>
            <a:xfrm>
              <a:off x="1239524" y="7555830"/>
              <a:ext cx="2634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WiFi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  <a:ea typeface="Oswald" charset="0"/>
                  <a:cs typeface="Oswald" charset="0"/>
                </a:rPr>
                <a:t>模块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9524" y="8463736"/>
              <a:ext cx="1062862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zh-CN" altLang="en-US" sz="2800" dirty="0"/>
                <a:t>这里用到 了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库，使用</a:t>
              </a:r>
              <a:r>
                <a:rPr lang="en-US" altLang="zh-CN" sz="2800" dirty="0" err="1"/>
                <a:t>WiFi.begin</a:t>
              </a:r>
              <a:r>
                <a:rPr lang="en-US" altLang="zh-CN" sz="2800" dirty="0"/>
                <a:t>()</a:t>
              </a:r>
              <a:r>
                <a:rPr lang="zh-CN" altLang="en-US" sz="2800" dirty="0"/>
                <a:t>方法</a:t>
              </a:r>
              <a:endParaRPr lang="en-US" altLang="zh-CN" sz="2800" dirty="0"/>
            </a:p>
            <a:p>
              <a:r>
                <a:rPr lang="zh-CN" altLang="en-US" sz="2800" dirty="0"/>
                <a:t>传入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名称和密码就可以连接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发送数据用到的是</a:t>
              </a:r>
              <a:r>
                <a:rPr lang="en-US" altLang="zh-CN" sz="2800" dirty="0" err="1"/>
                <a:t>WiFiClient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将得到的浮点数数组*</a:t>
              </a:r>
              <a:r>
                <a:rPr lang="en-US" altLang="zh-CN" sz="2800" dirty="0"/>
                <a:t>100</a:t>
              </a:r>
              <a:r>
                <a:rPr lang="zh-CN" altLang="en-US" sz="2800" dirty="0"/>
                <a:t>转为整形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拼接为字符串后后调用</a:t>
              </a:r>
              <a:r>
                <a:rPr lang="en-US" altLang="zh-CN" sz="2800" dirty="0" err="1"/>
                <a:t>WiFiClient.println</a:t>
              </a:r>
              <a:r>
                <a:rPr lang="en-US" altLang="zh-CN" sz="2800" dirty="0"/>
                <a:t>()</a:t>
              </a:r>
              <a:r>
                <a:rPr lang="zh-CN" altLang="en-US" sz="2800" dirty="0"/>
                <a:t>方法发送</a:t>
              </a:r>
              <a:endParaRPr lang="en-US" sz="28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49BE2E-86BA-4E1A-92E8-D4306A70DB88}"/>
              </a:ext>
            </a:extLst>
          </p:cNvPr>
          <p:cNvGrpSpPr/>
          <p:nvPr/>
        </p:nvGrpSpPr>
        <p:grpSpPr>
          <a:xfrm>
            <a:off x="1239524" y="4832304"/>
            <a:ext cx="10628626" cy="2159534"/>
            <a:chOff x="1239524" y="4832304"/>
            <a:chExt cx="10628626" cy="2159534"/>
          </a:xfrm>
        </p:grpSpPr>
        <p:sp>
          <p:nvSpPr>
            <p:cNvPr id="25" name="TextBox 24"/>
            <p:cNvSpPr txBox="1"/>
            <p:nvPr/>
          </p:nvSpPr>
          <p:spPr>
            <a:xfrm>
              <a:off x="1239524" y="4832304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</a:rPr>
                <a:t>数据采集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9524" y="5606843"/>
              <a:ext cx="10628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这一部分通过在网上收集资料，按照说明调用相应的</a:t>
              </a:r>
              <a:r>
                <a:rPr lang="en-US" altLang="zh-CN" sz="2800" dirty="0"/>
                <a:t>API</a:t>
              </a:r>
              <a:r>
                <a:rPr lang="zh-CN" altLang="en-US" sz="2800" dirty="0"/>
                <a:t>接口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引入</a:t>
              </a:r>
              <a:r>
                <a:rPr lang="en-US" altLang="zh-CN" sz="2800" dirty="0" err="1"/>
                <a:t>MLX90640</a:t>
              </a:r>
              <a:r>
                <a:rPr lang="en-US" altLang="zh-CN" sz="2800" dirty="0"/>
                <a:t> </a:t>
              </a:r>
              <a:r>
                <a:rPr lang="en-US" altLang="zh-CN" sz="2800" dirty="0" err="1"/>
                <a:t>API.cpp</a:t>
              </a:r>
              <a:r>
                <a:rPr lang="zh-CN" altLang="en-US" sz="2800" dirty="0"/>
                <a:t>，</a:t>
              </a:r>
              <a:r>
                <a:rPr lang="en-US" altLang="zh-CN" sz="2800" dirty="0" err="1"/>
                <a:t>I2CDriver.cpp</a:t>
              </a:r>
              <a:r>
                <a:rPr lang="zh-CN" altLang="en-US" sz="2800" dirty="0"/>
                <a:t>中的函数来实现</a:t>
              </a:r>
              <a:endParaRPr lang="en-US" sz="28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04D439-27CE-4679-B2B9-B5590346CF5C}"/>
              </a:ext>
            </a:extLst>
          </p:cNvPr>
          <p:cNvSpPr/>
          <p:nvPr/>
        </p:nvSpPr>
        <p:spPr>
          <a:xfrm>
            <a:off x="13011150" y="8933821"/>
            <a:ext cx="9220200" cy="21149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8800" dirty="0"/>
              <a:t>        </a:t>
            </a:r>
            <a:r>
              <a:rPr lang="en-US" altLang="zh-CN" sz="11500" dirty="0"/>
              <a:t>.              s</a:t>
            </a:r>
            <a:endParaRPr lang="zh-CN" altLang="en-US" sz="8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0B59DF-BCDF-439A-979A-D5B2A4DF982A}"/>
              </a:ext>
            </a:extLst>
          </p:cNvPr>
          <p:cNvSpPr txBox="1"/>
          <p:nvPr/>
        </p:nvSpPr>
        <p:spPr>
          <a:xfrm>
            <a:off x="16077854" y="8628914"/>
            <a:ext cx="1362945" cy="614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83E941-6345-49A7-BEA5-5DF1BF0157D0}"/>
              </a:ext>
            </a:extLst>
          </p:cNvPr>
          <p:cNvSpPr txBox="1"/>
          <p:nvPr/>
        </p:nvSpPr>
        <p:spPr>
          <a:xfrm>
            <a:off x="17860275" y="8628178"/>
            <a:ext cx="1362945" cy="5229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  <a:endParaRPr lang="en-US" altLang="zh-CN" sz="7200" dirty="0">
              <a:solidFill>
                <a:srgbClr val="FFFFFF"/>
              </a:solidFill>
            </a:endParaRPr>
          </a:p>
          <a:p>
            <a:endParaRPr lang="en-US" altLang="zh-CN" sz="72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D9BD75-E343-4C23-9C0A-80B70D5A6227}"/>
              </a:ext>
            </a:extLst>
          </p:cNvPr>
          <p:cNvSpPr txBox="1"/>
          <p:nvPr/>
        </p:nvSpPr>
        <p:spPr>
          <a:xfrm>
            <a:off x="19642696" y="8628914"/>
            <a:ext cx="1362945" cy="5229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  <a:endParaRPr lang="en-US" altLang="zh-CN" sz="7200" dirty="0">
              <a:solidFill>
                <a:srgbClr val="FFFFFF"/>
              </a:solidFill>
            </a:endParaRPr>
          </a:p>
          <a:p>
            <a:endParaRPr lang="en-US" altLang="zh-CN" sz="7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A017B9-78E2-4911-BD22-E16DE50F8770}"/>
              </a:ext>
            </a:extLst>
          </p:cNvPr>
          <p:cNvSpPr txBox="1"/>
          <p:nvPr/>
        </p:nvSpPr>
        <p:spPr>
          <a:xfrm>
            <a:off x="14062269" y="8628914"/>
            <a:ext cx="1362945" cy="5629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sz="16600" dirty="0">
                <a:solidFill>
                  <a:schemeClr val="bg1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1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2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3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4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5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6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7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8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9</a:t>
            </a:r>
          </a:p>
          <a:p>
            <a:pPr lvl="0"/>
            <a:r>
              <a:rPr lang="en-US" altLang="zh-CN" sz="16600" dirty="0">
                <a:solidFill>
                  <a:srgbClr val="FFFFFF"/>
                </a:solidFill>
              </a:rPr>
              <a:t>0</a:t>
            </a:r>
          </a:p>
          <a:p>
            <a:pPr lvl="0"/>
            <a:endParaRPr lang="en-US" altLang="zh-CN" sz="16600" dirty="0">
              <a:solidFill>
                <a:srgbClr val="FFFFFF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4EFAC86-3DE4-4E84-B639-0A8A67817015}"/>
              </a:ext>
            </a:extLst>
          </p:cNvPr>
          <p:cNvGrpSpPr/>
          <p:nvPr/>
        </p:nvGrpSpPr>
        <p:grpSpPr>
          <a:xfrm>
            <a:off x="12395200" y="1989832"/>
            <a:ext cx="10628626" cy="5309111"/>
            <a:chOff x="1239524" y="7555830"/>
            <a:chExt cx="10628626" cy="5309111"/>
          </a:xfrm>
        </p:grpSpPr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3B28E762-30A3-47A8-8AE4-27FDA1278FE7}"/>
                </a:ext>
              </a:extLst>
            </p:cNvPr>
            <p:cNvSpPr txBox="1"/>
            <p:nvPr/>
          </p:nvSpPr>
          <p:spPr>
            <a:xfrm>
              <a:off x="1239524" y="7555830"/>
              <a:ext cx="37629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spc="1200" dirty="0" err="1">
                  <a:solidFill>
                    <a:schemeClr val="tx2"/>
                  </a:solidFill>
                  <a:latin typeface="Oswald" charset="0"/>
                </a:rPr>
                <a:t>WiFi</a:t>
              </a:r>
              <a:r>
                <a:rPr lang="zh-CN" altLang="en-US" sz="3200" b="1" spc="1200" dirty="0">
                  <a:solidFill>
                    <a:schemeClr val="tx2"/>
                  </a:solidFill>
                  <a:latin typeface="Oswald" charset="0"/>
                </a:rPr>
                <a:t>连接方式</a:t>
              </a:r>
              <a:endParaRPr lang="en-US" sz="3200" b="1" spc="1200" dirty="0">
                <a:solidFill>
                  <a:schemeClr val="tx2"/>
                </a:solidFill>
                <a:latin typeface="Oswald" charset="0"/>
              </a:endParaRP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F4E89C4A-26AD-48F3-988C-8C4FF3EB5ABD}"/>
                </a:ext>
              </a:extLst>
            </p:cNvPr>
            <p:cNvSpPr txBox="1"/>
            <p:nvPr/>
          </p:nvSpPr>
          <p:spPr>
            <a:xfrm>
              <a:off x="1239524" y="8463736"/>
              <a:ext cx="1062862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zh-CN" altLang="en-US" sz="2800" dirty="0"/>
                <a:t>最初方案：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模式，接收设备连接进行数据接收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改进方案：</a:t>
              </a:r>
              <a:r>
                <a:rPr lang="en-US" altLang="zh-CN" sz="2800" dirty="0" err="1"/>
                <a:t>ESP32</a:t>
              </a:r>
              <a:r>
                <a:rPr lang="zh-CN" altLang="en-US" sz="2800" dirty="0"/>
                <a:t>调用自身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模块连接对应网络，外部设备连接   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同一个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网络，在局域网内进行数据传输 </a:t>
              </a:r>
              <a:endParaRPr lang="en-US" altLang="zh-CN" sz="2800" dirty="0"/>
            </a:p>
            <a:p>
              <a:endParaRPr lang="en-US" sz="2800" dirty="0"/>
            </a:p>
            <a:p>
              <a:r>
                <a:rPr lang="zh-CN" altLang="en-US" sz="2800" dirty="0"/>
                <a:t>再次改进：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模式可以使其作为服务器提供一个</a:t>
              </a:r>
              <a:r>
                <a:rPr lang="en-US" altLang="zh-CN" sz="2800" dirty="0"/>
                <a:t>html</a:t>
              </a:r>
              <a:r>
                <a:rPr lang="zh-CN" altLang="en-US" sz="2800" dirty="0"/>
                <a:t>网页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来输入想要连接的网络名称和密码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最终方案：保存上次连接的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信息，启动后先尝试连接上次连接</a:t>
              </a:r>
              <a:endParaRPr lang="en-US" altLang="zh-CN" sz="2800" dirty="0"/>
            </a:p>
            <a:p>
              <a:r>
                <a:rPr lang="en-US" altLang="zh-CN" sz="2800" dirty="0"/>
                <a:t>                  </a:t>
              </a:r>
              <a:r>
                <a:rPr lang="zh-CN" altLang="en-US" sz="2800" dirty="0"/>
                <a:t>的</a:t>
              </a:r>
              <a:r>
                <a:rPr lang="en-US" altLang="zh-CN" sz="2800" dirty="0" err="1"/>
                <a:t>WiFi</a:t>
              </a:r>
              <a:r>
                <a:rPr lang="zh-CN" altLang="en-US" sz="2800" dirty="0"/>
                <a:t>，不成功再开启</a:t>
              </a:r>
              <a:r>
                <a:rPr lang="en-US" altLang="zh-CN" sz="2800" dirty="0"/>
                <a:t>AP</a:t>
              </a:r>
              <a:r>
                <a:rPr lang="zh-CN" altLang="en-US" sz="2800" dirty="0"/>
                <a:t>模式</a:t>
              </a:r>
              <a:endParaRPr lang="en-US" sz="2800" dirty="0"/>
            </a:p>
          </p:txBody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62272A98-12A3-4097-908F-2BA679EDE087}"/>
              </a:ext>
            </a:extLst>
          </p:cNvPr>
          <p:cNvSpPr txBox="1"/>
          <p:nvPr/>
        </p:nvSpPr>
        <p:spPr>
          <a:xfrm>
            <a:off x="12395200" y="2007713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</a:rPr>
              <a:t>传播延时方面</a:t>
            </a:r>
            <a:endParaRPr lang="en-US" sz="3200" b="1" spc="1200" dirty="0">
              <a:solidFill>
                <a:schemeClr val="tx2"/>
              </a:solidFill>
              <a:latin typeface="Oswald" charset="0"/>
            </a:endParaRP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2DBE588D-2969-4F08-AF2C-90CBC2D659C2}"/>
              </a:ext>
            </a:extLst>
          </p:cNvPr>
          <p:cNvSpPr txBox="1"/>
          <p:nvPr/>
        </p:nvSpPr>
        <p:spPr>
          <a:xfrm>
            <a:off x="12395200" y="2915619"/>
            <a:ext cx="1062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最初方案：对</a:t>
            </a:r>
            <a:r>
              <a:rPr lang="en-US" altLang="zh-CN" sz="2800" dirty="0"/>
              <a:t>float</a:t>
            </a:r>
            <a:r>
              <a:rPr lang="zh-CN" altLang="en-US" sz="2800" dirty="0"/>
              <a:t>数组元素逐个传输，传完一次数据约耗时</a:t>
            </a:r>
            <a:r>
              <a:rPr lang="en-US" altLang="zh-CN" sz="2800" b="1" dirty="0">
                <a:solidFill>
                  <a:schemeClr val="accent1"/>
                </a:solidFill>
              </a:rPr>
              <a:t>2s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74205878-3673-4DC7-A403-81C4AF323AEA}"/>
              </a:ext>
            </a:extLst>
          </p:cNvPr>
          <p:cNvSpPr txBox="1"/>
          <p:nvPr/>
        </p:nvSpPr>
        <p:spPr>
          <a:xfrm>
            <a:off x="12395200" y="3876174"/>
            <a:ext cx="1062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改进方案：将</a:t>
            </a:r>
            <a:r>
              <a:rPr lang="en-US" altLang="zh-CN" sz="2800" dirty="0"/>
              <a:t>float</a:t>
            </a:r>
            <a:r>
              <a:rPr lang="zh-CN" altLang="en-US" sz="2800" dirty="0"/>
              <a:t>数组拼接为字符串，传完一次数据约耗时</a:t>
            </a:r>
            <a:r>
              <a:rPr lang="en-US" altLang="zh-CN" sz="2800" b="1" dirty="0" err="1">
                <a:solidFill>
                  <a:schemeClr val="accent1"/>
                </a:solidFill>
              </a:rPr>
              <a:t>0.6s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D4A974DF-BC43-487B-9F8A-9580567E5A99}"/>
              </a:ext>
            </a:extLst>
          </p:cNvPr>
          <p:cNvSpPr txBox="1"/>
          <p:nvPr/>
        </p:nvSpPr>
        <p:spPr>
          <a:xfrm>
            <a:off x="12357737" y="4836730"/>
            <a:ext cx="10628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zh-CN" altLang="en-US" sz="2800" dirty="0"/>
              <a:t>最终方案：在</a:t>
            </a:r>
            <a:r>
              <a:rPr lang="en-US" altLang="zh-CN" sz="2800" dirty="0" err="1"/>
              <a:t>ESP32</a:t>
            </a:r>
            <a:r>
              <a:rPr lang="zh-CN" altLang="en-US" sz="2800" dirty="0"/>
              <a:t>上对</a:t>
            </a:r>
            <a:r>
              <a:rPr lang="en-US" altLang="zh-CN" sz="2800" dirty="0"/>
              <a:t>float</a:t>
            </a:r>
            <a:r>
              <a:rPr lang="zh-CN" altLang="en-US" sz="2800" dirty="0"/>
              <a:t>做乘</a:t>
            </a:r>
            <a:r>
              <a:rPr lang="en-US" altLang="zh-CN" sz="2800" dirty="0"/>
              <a:t>100</a:t>
            </a:r>
            <a:r>
              <a:rPr lang="zh-CN" altLang="en-US" sz="2800" dirty="0"/>
              <a:t>运算后类型转换为</a:t>
            </a:r>
            <a:r>
              <a:rPr lang="en-US" altLang="zh-CN" sz="2800" dirty="0"/>
              <a:t>int</a:t>
            </a:r>
            <a:r>
              <a:rPr lang="zh-CN" altLang="en-US" sz="2800" dirty="0"/>
              <a:t>，而后拼为字 符串进行传输，传完一组数据约耗时</a:t>
            </a:r>
            <a:r>
              <a:rPr lang="en-US" altLang="zh-CN" sz="2800" b="1" dirty="0" err="1">
                <a:solidFill>
                  <a:schemeClr val="accent1"/>
                </a:solidFill>
              </a:rPr>
              <a:t>0.3s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03E-7 -4.25926E-6 L 1.09403E-7 -2.220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00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3.14815E-6 L -3.71972E-6 -2.0282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4342E-6 4.81481E-6 L -4.74342E-6 -1.8476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8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6002E-7 -9.25926E-7 L -0.00273 -1.845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" y="-92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03E-7 -0.36863 L 1.09403E-7 -1.8436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75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-0.18797 L -3.71972E-6 -1.106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972E-6 -1.10602 L -3.71972E-6 -2.3994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20" grpId="0"/>
      <p:bldP spid="20" grpId="1"/>
      <p:bldP spid="20" grpId="2"/>
      <p:bldP spid="20" grpId="3"/>
      <p:bldP spid="27" grpId="0"/>
      <p:bldP spid="27" grpId="1"/>
      <p:bldP spid="28" grpId="0"/>
      <p:bldP spid="28" grpId="1"/>
      <p:bldP spid="13" grpId="0"/>
      <p:bldP spid="13" grpId="1"/>
      <p:bldP spid="13" grpId="2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259296" y="52093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刘格伦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9296" y="4487573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59296" y="6438901"/>
            <a:ext cx="113761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实现红外温度到可视颜色的伪彩色编码转换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建立服务器，对收到的数据进行处理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实现热成像图的绘制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实现前后端的通信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前端页面的美化</a:t>
            </a:r>
            <a:endParaRPr lang="en-US" altLang="zh-CN" sz="2800" spc="3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  <a:ea typeface="Montserrat Light" charset="0"/>
                <a:cs typeface="Montserrat Light" charset="0"/>
              </a:rPr>
              <a:t>服务器迁移工作</a:t>
            </a:r>
            <a:endParaRPr lang="en-US" altLang="zh-CN" sz="28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575" y="1"/>
            <a:ext cx="4903878" cy="13716000"/>
          </a:xfr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143DD74B-D637-4A64-9C00-A3C2FA41FE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09"/>
          <a:stretch/>
        </p:blipFill>
        <p:spPr>
          <a:xfrm>
            <a:off x="15991688" y="-53788"/>
            <a:ext cx="8409194" cy="13823576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C0185D72-9B65-456D-8701-B7A26003D9FD}"/>
              </a:ext>
            </a:extLst>
          </p:cNvPr>
          <p:cNvSpPr txBox="1"/>
          <p:nvPr/>
        </p:nvSpPr>
        <p:spPr>
          <a:xfrm>
            <a:off x="17265813" y="930535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后端处理</a:t>
            </a:r>
            <a:endParaRPr lang="en-US" altLang="zh-CN" sz="96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4465F67C-7334-4DAE-B77D-F1FFBEBFC204}"/>
              </a:ext>
            </a:extLst>
          </p:cNvPr>
          <p:cNvSpPr txBox="1"/>
          <p:nvPr/>
        </p:nvSpPr>
        <p:spPr>
          <a:xfrm>
            <a:off x="16800456" y="2770570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后端需求</a:t>
            </a:r>
            <a:endParaRPr lang="en-US" sz="4400" b="1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C0EA815F-F397-45A1-B912-533B84209646}"/>
              </a:ext>
            </a:extLst>
          </p:cNvPr>
          <p:cNvSpPr txBox="1"/>
          <p:nvPr/>
        </p:nvSpPr>
        <p:spPr>
          <a:xfrm>
            <a:off x="16799441" y="3810386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 err="1">
                <a:solidFill>
                  <a:schemeClr val="bg1"/>
                </a:solidFill>
              </a:rPr>
              <a:t>ESP32</a:t>
            </a:r>
            <a:r>
              <a:rPr lang="zh-CN" altLang="en-US" dirty="0">
                <a:solidFill>
                  <a:schemeClr val="bg1"/>
                </a:solidFill>
              </a:rPr>
              <a:t>传输数据的接收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8E5F5-1B09-4D48-8CA1-8AAED384456B}"/>
              </a:ext>
            </a:extLst>
          </p:cNvPr>
          <p:cNvSpPr txBox="1"/>
          <p:nvPr/>
        </p:nvSpPr>
        <p:spPr>
          <a:xfrm>
            <a:off x="16799442" y="4855755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对数据使用插值算法提高其分辨率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3AA7DA3A-4A37-4D9B-BD3E-40B61C2C6A65}"/>
              </a:ext>
            </a:extLst>
          </p:cNvPr>
          <p:cNvSpPr txBox="1"/>
          <p:nvPr/>
        </p:nvSpPr>
        <p:spPr>
          <a:xfrm>
            <a:off x="16799440" y="5897339"/>
            <a:ext cx="714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将数据转化为图片，再转换为</a:t>
            </a:r>
            <a:r>
              <a:rPr lang="en-US" altLang="zh-CN" spc="3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Base64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编码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195BB5B0-8DD1-4393-91C2-63A5FC1817AA}"/>
              </a:ext>
            </a:extLst>
          </p:cNvPr>
          <p:cNvSpPr txBox="1"/>
          <p:nvPr/>
        </p:nvSpPr>
        <p:spPr>
          <a:xfrm>
            <a:off x="16800456" y="7492921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通过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Servlet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向前端发出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04742782-8C8A-4303-8D3A-ED822D1F14D3}"/>
              </a:ext>
            </a:extLst>
          </p:cNvPr>
          <p:cNvSpPr txBox="1"/>
          <p:nvPr/>
        </p:nvSpPr>
        <p:spPr>
          <a:xfrm>
            <a:off x="16800456" y="8532737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通过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Servlet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接收前端请求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5CC1F711-ED3F-4A89-A7D4-D444F4A9EE07}"/>
              </a:ext>
            </a:extLst>
          </p:cNvPr>
          <p:cNvSpPr txBox="1"/>
          <p:nvPr/>
        </p:nvSpPr>
        <p:spPr>
          <a:xfrm>
            <a:off x="16800456" y="9680925"/>
            <a:ext cx="71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用</a:t>
            </a:r>
            <a:r>
              <a:rPr lang="en-US" altLang="zh-CN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JDBC</a:t>
            </a:r>
            <a:r>
              <a:rPr lang="zh-CN" altLang="en-US" spc="3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将数据存入数据库</a:t>
            </a:r>
            <a:endParaRPr lang="en-US" altLang="zh-CN" spc="3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" name="圆柱形 10">
            <a:extLst>
              <a:ext uri="{FF2B5EF4-FFF2-40B4-BE49-F238E27FC236}">
                <a16:creationId xmlns:a16="http://schemas.microsoft.com/office/drawing/2014/main" id="{4F898EA2-ECA1-43A0-A373-5F6DEBB636B3}"/>
              </a:ext>
            </a:extLst>
          </p:cNvPr>
          <p:cNvSpPr/>
          <p:nvPr/>
        </p:nvSpPr>
        <p:spPr>
          <a:xfrm>
            <a:off x="4204514" y="4189743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Java</a:t>
            </a:r>
          </a:p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Service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29" name="圆柱形 28">
            <a:extLst>
              <a:ext uri="{FF2B5EF4-FFF2-40B4-BE49-F238E27FC236}">
                <a16:creationId xmlns:a16="http://schemas.microsoft.com/office/drawing/2014/main" id="{0C95F748-2700-49CC-9552-ED45BF9A6376}"/>
              </a:ext>
            </a:extLst>
          </p:cNvPr>
          <p:cNvSpPr/>
          <p:nvPr/>
        </p:nvSpPr>
        <p:spPr>
          <a:xfrm>
            <a:off x="4204514" y="1789814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Java</a:t>
            </a:r>
          </a:p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Service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B52093-2F76-415C-A585-569867C7878F}"/>
              </a:ext>
            </a:extLst>
          </p:cNvPr>
          <p:cNvCxnSpPr/>
          <p:nvPr/>
        </p:nvCxnSpPr>
        <p:spPr>
          <a:xfrm>
            <a:off x="1613647" y="2806142"/>
            <a:ext cx="2590867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BEDEAD4-E576-45B5-B07C-8785FF980C57}"/>
              </a:ext>
            </a:extLst>
          </p:cNvPr>
          <p:cNvSpPr/>
          <p:nvPr/>
        </p:nvSpPr>
        <p:spPr>
          <a:xfrm>
            <a:off x="8548644" y="1669574"/>
            <a:ext cx="1753263" cy="24134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插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值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算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法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56A55E8-6CF0-498F-A807-62817A64CF52}"/>
              </a:ext>
            </a:extLst>
          </p:cNvPr>
          <p:cNvCxnSpPr/>
          <p:nvPr/>
        </p:nvCxnSpPr>
        <p:spPr>
          <a:xfrm>
            <a:off x="5957777" y="2878049"/>
            <a:ext cx="2590867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EB4B1082-5DA8-4628-B4E7-3217E04D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6" y="1102054"/>
            <a:ext cx="1104502" cy="1226622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920BC130-C991-4FEC-A4C3-A38C4E9AB300}"/>
              </a:ext>
            </a:extLst>
          </p:cNvPr>
          <p:cNvSpPr/>
          <p:nvPr/>
        </p:nvSpPr>
        <p:spPr>
          <a:xfrm>
            <a:off x="11414639" y="4867843"/>
            <a:ext cx="1753263" cy="24134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image</a:t>
            </a: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对象</a:t>
            </a:r>
            <a:endParaRPr lang="en-US" altLang="zh-CN" dirty="0">
              <a:solidFill>
                <a:srgbClr val="000000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A773B23-0A36-4375-A5FA-9A7767B9FBEC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301907" y="3547111"/>
            <a:ext cx="1989364" cy="1320732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2000C136-9591-4E7E-9F04-44912FB04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879" y="286265"/>
            <a:ext cx="2491334" cy="2766618"/>
          </a:xfrm>
          <a:prstGeom prst="rect">
            <a:avLst/>
          </a:prstGeom>
        </p:spPr>
      </p:pic>
      <p:sp>
        <p:nvSpPr>
          <p:cNvPr id="46" name="圆柱形 45">
            <a:extLst>
              <a:ext uri="{FF2B5EF4-FFF2-40B4-BE49-F238E27FC236}">
                <a16:creationId xmlns:a16="http://schemas.microsoft.com/office/drawing/2014/main" id="{C6F4F9BB-8447-4131-A5EA-CD310207180A}"/>
              </a:ext>
            </a:extLst>
          </p:cNvPr>
          <p:cNvSpPr/>
          <p:nvPr/>
        </p:nvSpPr>
        <p:spPr>
          <a:xfrm>
            <a:off x="6590490" y="6599668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Servlet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3C41F1F-B7A3-417F-8B4E-48592E437B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14" y="2983278"/>
            <a:ext cx="2492785" cy="27684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595DF55-026D-43DD-BCB6-F4C070BE1119}"/>
              </a:ext>
            </a:extLst>
          </p:cNvPr>
          <p:cNvCxnSpPr>
            <a:cxnSpLocks/>
          </p:cNvCxnSpPr>
          <p:nvPr/>
        </p:nvCxnSpPr>
        <p:spPr>
          <a:xfrm flipH="1">
            <a:off x="1613647" y="7816086"/>
            <a:ext cx="4976844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EE47A45-0AF5-45B3-9E4C-B0CA3CCCB142}"/>
              </a:ext>
            </a:extLst>
          </p:cNvPr>
          <p:cNvCxnSpPr>
            <a:cxnSpLocks/>
          </p:cNvCxnSpPr>
          <p:nvPr/>
        </p:nvCxnSpPr>
        <p:spPr>
          <a:xfrm flipH="1">
            <a:off x="8343753" y="6580601"/>
            <a:ext cx="3070886" cy="91232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圆柱形 53">
            <a:extLst>
              <a:ext uri="{FF2B5EF4-FFF2-40B4-BE49-F238E27FC236}">
                <a16:creationId xmlns:a16="http://schemas.microsoft.com/office/drawing/2014/main" id="{6FF079D4-F6E6-4907-8669-0E1F690FE2BD}"/>
              </a:ext>
            </a:extLst>
          </p:cNvPr>
          <p:cNvSpPr/>
          <p:nvPr/>
        </p:nvSpPr>
        <p:spPr>
          <a:xfrm>
            <a:off x="6590489" y="9920704"/>
            <a:ext cx="1753263" cy="2172972"/>
          </a:xfrm>
          <a:prstGeom prst="ca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Servlet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5EEF750-9F98-4719-891A-D26EFC6E2474}"/>
              </a:ext>
            </a:extLst>
          </p:cNvPr>
          <p:cNvCxnSpPr>
            <a:cxnSpLocks/>
          </p:cNvCxnSpPr>
          <p:nvPr/>
        </p:nvCxnSpPr>
        <p:spPr>
          <a:xfrm>
            <a:off x="1272086" y="1066301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58C6B64-0206-4528-9B75-F7AD8FA5E26F}"/>
              </a:ext>
            </a:extLst>
          </p:cNvPr>
          <p:cNvCxnSpPr>
            <a:cxnSpLocks/>
          </p:cNvCxnSpPr>
          <p:nvPr/>
        </p:nvCxnSpPr>
        <p:spPr>
          <a:xfrm>
            <a:off x="8343752" y="1066301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EFA20CB-1579-4620-A944-2EC696825393}"/>
              </a:ext>
            </a:extLst>
          </p:cNvPr>
          <p:cNvCxnSpPr>
            <a:cxnSpLocks/>
          </p:cNvCxnSpPr>
          <p:nvPr/>
        </p:nvCxnSpPr>
        <p:spPr>
          <a:xfrm flipH="1">
            <a:off x="1272086" y="11518509"/>
            <a:ext cx="53184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33E-6 0 L 0.14568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68 0 L 0.32216 0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773E-6 -3.51852E-6 L 0.12712 0.2032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6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903 L 0.00156 0.00903 C 0.00195 0.01482 0.00208 0.02084 0.00267 0.02662 C 0.00319 0.03125 0.00423 0.03577 0.00488 0.0404 C 0.0082 0.0625 0.00586 0.04919 0.0082 0.06192 C 0.00859 0.06783 0.00859 0.07385 0.00931 0.07952 C 0.0097 0.08241 0.01113 0.08461 0.01153 0.08739 C 0.01706 0.1301 0.01009 0.09144 0.01374 0.111 C 0.01491 0.13426 0.01576 0.13785 0.01374 0.16389 C 0.01335 0.16898 0.00918 0.18554 0.0082 0.18935 C 0.00755 0.19202 0.00703 0.19491 0.00599 0.19723 C 0.00404 0.20162 0.00111 0.2044 -0.00059 0.20903 C -0.0056 0.22234 0.00085 0.20637 -0.00834 0.22269 C -0.00925 0.22442 -0.00951 0.22709 -0.01055 0.22859 C -0.01179 0.23044 -0.01361 0.23079 -0.01498 0.23253 C -0.01661 0.23473 -0.01765 0.2382 -0.01934 0.2404 C -0.02032 0.24155 -0.02162 0.24144 -0.02266 0.24236 C -0.02462 0.2441 -0.02624 0.24653 -0.0282 0.24827 C -0.02924 0.24919 -0.03048 0.24931 -0.03152 0.25023 C -0.03269 0.25128 -0.0336 0.25301 -0.03484 0.25405 C -0.03588 0.25498 -0.03706 0.25521 -0.0381 0.25602 C -0.03966 0.25718 -0.04103 0.2588 -0.04253 0.25996 C -0.04565 0.26239 -0.04793 0.26262 -0.05138 0.26389 C -0.0631 0.26841 -0.06297 0.26922 -0.07671 0.27176 C -0.08225 0.2728 -0.08778 0.27304 -0.09325 0.27373 C -0.1139 0.28102 -0.10055 0.27709 -0.14626 0.27373 C -0.15356 0.27315 -0.15121 0.27141 -0.15727 0.26979 C -0.16059 0.26887 -0.16391 0.26852 -0.16723 0.26783 C -0.16938 0.26655 -0.17153 0.26435 -0.17381 0.26389 C -0.18599 0.26146 -0.18045 0.26297 -0.19035 0.25996 C -0.19712 0.25602 -0.19178 0.25868 -0.20363 0.25602 C -0.20617 0.25544 -0.20878 0.25475 -0.21132 0.25405 C -0.2134 0.2529 -0.21698 0.25058 -0.21907 0.25023 C -0.22089 0.24977 -0.22272 0.25023 -0.22454 0.25023 " pathEditMode="relative" ptsTypes="AAAAAAAAAAAAAAAAAAAAAAAAAAAAAAAA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11" grpId="0" animBg="1"/>
      <p:bldP spid="29" grpId="0" animBg="1"/>
      <p:bldP spid="34" grpId="0" animBg="1"/>
      <p:bldP spid="41" grpId="0" animBg="1"/>
      <p:bldP spid="46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269571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周子涵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4848140"/>
            <a:ext cx="758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前端展示</a:t>
            </a:r>
            <a:endParaRPr lang="en-US" sz="28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196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协助完成前端页面</a:t>
            </a:r>
            <a:endParaRPr lang="en-US" altLang="zh-CN" sz="2800" spc="300" dirty="0"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协助完成前端后端页面互通的调试</a:t>
            </a: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latin typeface="Montserrat Light" charset="0"/>
              </a:rPr>
              <a:t>协助完成</a:t>
            </a:r>
            <a:r>
              <a:rPr lang="en-US" altLang="zh-CN" sz="2800" spc="300" dirty="0">
                <a:latin typeface="Montserrat Light" charset="0"/>
              </a:rPr>
              <a:t>LaTeX</a:t>
            </a:r>
            <a:r>
              <a:rPr lang="zh-CN" altLang="en-US" sz="2800" spc="300" dirty="0">
                <a:latin typeface="Montserrat Light" charset="0"/>
              </a:rPr>
              <a:t>文档的编写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44" y="1"/>
            <a:ext cx="4762500" cy="13716000"/>
          </a:xfr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32153</TotalTime>
  <Words>1061</Words>
  <Application>Microsoft Office PowerPoint</Application>
  <PresentationFormat>自定义</PresentationFormat>
  <Paragraphs>269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 Unicode MS</vt:lpstr>
      <vt:lpstr>JetBrains Mono</vt:lpstr>
      <vt:lpstr>Lato Light</vt:lpstr>
      <vt:lpstr>Montserrat Hairline</vt:lpstr>
      <vt:lpstr>Montserrat Light</vt:lpstr>
      <vt:lpstr>Montserrat Semi</vt:lpstr>
      <vt:lpstr>Oswald</vt:lpstr>
      <vt:lpstr>Steelfish</vt:lpstr>
      <vt:lpstr>黑体</vt:lpstr>
      <vt:lpstr>宋体</vt:lpstr>
      <vt:lpstr>微软雅黑</vt:lpstr>
      <vt:lpstr>Arial</vt:lpstr>
      <vt:lpstr>Calibri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黑白欧美</dc:title>
  <dc:creator>第一PPT</dc:creator>
  <cp:keywords>www.1ppt.com</cp:keywords>
  <dc:description>www.1ppt.com</dc:description>
  <cp:lastModifiedBy>刘 格伦</cp:lastModifiedBy>
  <cp:revision>6257</cp:revision>
  <dcterms:created xsi:type="dcterms:W3CDTF">2014-11-12T21:47:38Z</dcterms:created>
  <dcterms:modified xsi:type="dcterms:W3CDTF">2021-09-09T20:03:56Z</dcterms:modified>
</cp:coreProperties>
</file>